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sldIdLst>
    <p:sldId id="268" r:id="rId2"/>
    <p:sldId id="267" r:id="rId3"/>
    <p:sldId id="271" r:id="rId4"/>
    <p:sldId id="280" r:id="rId5"/>
    <p:sldId id="273" r:id="rId6"/>
    <p:sldId id="272" r:id="rId7"/>
    <p:sldId id="281" r:id="rId8"/>
    <p:sldId id="302" r:id="rId9"/>
    <p:sldId id="274" r:id="rId10"/>
    <p:sldId id="275" r:id="rId11"/>
    <p:sldId id="282" r:id="rId12"/>
    <p:sldId id="283" r:id="rId13"/>
    <p:sldId id="284" r:id="rId14"/>
    <p:sldId id="285" r:id="rId15"/>
    <p:sldId id="286" r:id="rId16"/>
    <p:sldId id="287" r:id="rId17"/>
    <p:sldId id="288" r:id="rId18"/>
    <p:sldId id="289" r:id="rId19"/>
    <p:sldId id="290" r:id="rId20"/>
    <p:sldId id="291" r:id="rId21"/>
    <p:sldId id="292" r:id="rId22"/>
    <p:sldId id="293" r:id="rId23"/>
    <p:sldId id="294" r:id="rId24"/>
    <p:sldId id="295" r:id="rId25"/>
    <p:sldId id="296" r:id="rId26"/>
    <p:sldId id="297" r:id="rId27"/>
    <p:sldId id="298" r:id="rId28"/>
    <p:sldId id="299" r:id="rId29"/>
    <p:sldId id="300" r:id="rId30"/>
    <p:sldId id="301" r:id="rId31"/>
    <p:sldId id="303" r:id="rId32"/>
    <p:sldId id="304" r:id="rId33"/>
    <p:sldId id="305" r:id="rId34"/>
    <p:sldId id="278" r:id="rId35"/>
    <p:sldId id="279" r:id="rId36"/>
    <p:sldId id="265" r:id="rId3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4F25"/>
    <a:srgbClr val="FF3300"/>
    <a:srgbClr val="F31A0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212" autoAdjust="0"/>
    <p:restoredTop sz="94660"/>
  </p:normalViewPr>
  <p:slideViewPr>
    <p:cSldViewPr>
      <p:cViewPr varScale="1">
        <p:scale>
          <a:sx n="90" d="100"/>
          <a:sy n="90" d="100"/>
        </p:scale>
        <p:origin x="1253" y="53"/>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0" y="1"/>
            <a:ext cx="5486400" cy="914400"/>
          </a:xfrm>
        </p:spPr>
        <p:txBody>
          <a:bodyPr/>
          <a:lstStyle>
            <a:lvl1pPr>
              <a:defRPr sz="3200" b="1">
                <a:latin typeface="Times New Roman" panose="02020603050405020304" pitchFamily="18" charset="0"/>
                <a:cs typeface="Times New Roman" panose="02020603050405020304" pitchFamily="18" charset="0"/>
              </a:defRPr>
            </a:lvl1pPr>
          </a:lstStyle>
          <a:p>
            <a:r>
              <a:rPr lang="en-US"/>
              <a:t>Click to edit Master title style</a:t>
            </a:r>
            <a:endParaRPr lang="en-US" dirty="0"/>
          </a:p>
        </p:txBody>
      </p:sp>
      <p:sp>
        <p:nvSpPr>
          <p:cNvPr id="3" name="Subtitle 2"/>
          <p:cNvSpPr>
            <a:spLocks noGrp="1"/>
          </p:cNvSpPr>
          <p:nvPr>
            <p:ph type="subTitle" idx="1"/>
          </p:nvPr>
        </p:nvSpPr>
        <p:spPr>
          <a:xfrm>
            <a:off x="533400" y="1371600"/>
            <a:ext cx="8153400" cy="47244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lvl1pPr>
          </a:lstStyle>
          <a:p>
            <a:fld id="{1D5BB0C6-8FC1-47C0-B737-D54E21B5B868}" type="datetimeFigureOut">
              <a:rPr lang="en-US" smtClean="0"/>
              <a:pPr/>
              <a:t>11/24/2023</a:t>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0F8887D6-2A35-42AC-99C1-5E14D32EE4CF}" type="slidenum">
              <a:rPr lang="en-US" smtClean="0"/>
              <a:pPr/>
              <a:t>‹#›</a:t>
            </a:fld>
            <a:endParaRPr lang="en-US"/>
          </a:p>
        </p:txBody>
      </p:sp>
    </p:spTree>
  </p:cSld>
  <p:clrMapOvr>
    <a:masterClrMapping/>
  </p:clrMapOvr>
  <p:transition advTm="4000">
    <p:cut/>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4" name="Picture 10" descr="LOGO.gif"/>
          <p:cNvPicPr>
            <a:picLocks noChangeAspect="1"/>
          </p:cNvPicPr>
          <p:nvPr/>
        </p:nvPicPr>
        <p:blipFill>
          <a:blip r:embed="rId2" cstate="print"/>
          <a:srcRect b="10713"/>
          <a:stretch>
            <a:fillRect/>
          </a:stretch>
        </p:blipFill>
        <p:spPr bwMode="auto">
          <a:xfrm>
            <a:off x="6553200" y="228600"/>
            <a:ext cx="2057400" cy="635000"/>
          </a:xfrm>
          <a:prstGeom prst="rect">
            <a:avLst/>
          </a:prstGeom>
          <a:noFill/>
          <a:ln w="9525">
            <a:noFill/>
            <a:miter lim="800000"/>
            <a:headEnd/>
            <a:tailEnd/>
          </a:ln>
        </p:spPr>
      </p:pic>
      <p:grpSp>
        <p:nvGrpSpPr>
          <p:cNvPr id="5" name="Group 7"/>
          <p:cNvGrpSpPr>
            <a:grpSpLocks/>
          </p:cNvGrpSpPr>
          <p:nvPr/>
        </p:nvGrpSpPr>
        <p:grpSpPr bwMode="auto">
          <a:xfrm>
            <a:off x="6146800" y="0"/>
            <a:ext cx="2997200" cy="876300"/>
            <a:chOff x="6096000" y="3924300"/>
            <a:chExt cx="2997200" cy="876300"/>
          </a:xfrm>
        </p:grpSpPr>
        <p:sp>
          <p:nvSpPr>
            <p:cNvPr id="6" name="Rectangle 11"/>
            <p:cNvSpPr>
              <a:spLocks noChangeArrowheads="1"/>
            </p:cNvSpPr>
            <p:nvPr/>
          </p:nvSpPr>
          <p:spPr bwMode="auto">
            <a:xfrm>
              <a:off x="6096000" y="3924300"/>
              <a:ext cx="2997200" cy="838200"/>
            </a:xfrm>
            <a:prstGeom prst="rect">
              <a:avLst/>
            </a:prstGeom>
            <a:solidFill>
              <a:srgbClr val="FF3300"/>
            </a:solidFill>
            <a:ln w="9525">
              <a:noFill/>
              <a:miter lim="800000"/>
              <a:headEnd/>
              <a:tailEnd/>
            </a:ln>
          </p:spPr>
          <p:txBody>
            <a:bodyPr wrap="none" anchor="ctr"/>
            <a:lstStyle/>
            <a:p>
              <a:endParaRPr lang="en-US">
                <a:latin typeface="Calibri" pitchFamily="34" charset="0"/>
              </a:endParaRPr>
            </a:p>
          </p:txBody>
        </p:sp>
        <p:pic>
          <p:nvPicPr>
            <p:cNvPr id="7" name="Picture 9" descr="LOGO.gif"/>
            <p:cNvPicPr>
              <a:picLocks noChangeAspect="1"/>
            </p:cNvPicPr>
            <p:nvPr/>
          </p:nvPicPr>
          <p:blipFill>
            <a:blip r:embed="rId2" cstate="print"/>
            <a:srcRect b="10713"/>
            <a:stretch>
              <a:fillRect/>
            </a:stretch>
          </p:blipFill>
          <p:spPr bwMode="auto">
            <a:xfrm>
              <a:off x="6502400" y="4152900"/>
              <a:ext cx="2057400" cy="635000"/>
            </a:xfrm>
            <a:prstGeom prst="rect">
              <a:avLst/>
            </a:prstGeom>
            <a:noFill/>
            <a:ln w="9525">
              <a:noFill/>
              <a:miter lim="800000"/>
              <a:headEnd/>
              <a:tailEnd/>
            </a:ln>
          </p:spPr>
        </p:pic>
        <p:sp>
          <p:nvSpPr>
            <p:cNvPr id="8" name="Rectangle 7"/>
            <p:cNvSpPr/>
            <p:nvPr/>
          </p:nvSpPr>
          <p:spPr>
            <a:xfrm>
              <a:off x="6477000" y="4114800"/>
              <a:ext cx="2076450" cy="68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pic>
        <p:nvPicPr>
          <p:cNvPr id="9" name="Picture 15" descr="logo.jpg"/>
          <p:cNvPicPr>
            <a:picLocks noChangeAspect="1"/>
          </p:cNvPicPr>
          <p:nvPr/>
        </p:nvPicPr>
        <p:blipFill>
          <a:blip r:embed="rId3" cstate="print"/>
          <a:srcRect/>
          <a:stretch>
            <a:fillRect/>
          </a:stretch>
        </p:blipFill>
        <p:spPr bwMode="auto">
          <a:xfrm>
            <a:off x="6553200" y="228600"/>
            <a:ext cx="1920875" cy="609600"/>
          </a:xfrm>
          <a:prstGeom prst="rect">
            <a:avLst/>
          </a:prstGeom>
          <a:noFill/>
          <a:ln w="9525">
            <a:noFill/>
            <a:miter lim="800000"/>
            <a:headEnd/>
            <a:tailEnd/>
          </a:ln>
        </p:spPr>
      </p:pic>
      <p:sp>
        <p:nvSpPr>
          <p:cNvPr id="2" name="Title 1"/>
          <p:cNvSpPr>
            <a:spLocks noGrp="1"/>
          </p:cNvSpPr>
          <p:nvPr>
            <p:ph type="title"/>
          </p:nvPr>
        </p:nvSpPr>
        <p:spPr/>
        <p:txBody>
          <a:bodyPr/>
          <a:lstStyle>
            <a:lvl1pPr>
              <a:defRPr sz="3200">
                <a:latin typeface="Times New Roman" panose="02020603050405020304" pitchFamily="18" charset="0"/>
                <a:cs typeface="Times New Roman" panose="02020603050405020304" pitchFamily="18" charset="0"/>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a:defRPr sz="2200">
                <a:latin typeface="Times New Roman" panose="02020603050405020304" pitchFamily="18" charset="0"/>
                <a:cs typeface="Times New Roman" panose="02020603050405020304" pitchFamily="18" charset="0"/>
              </a:defRPr>
            </a:lvl1pPr>
            <a:lvl2pPr>
              <a:defRPr sz="2200">
                <a:latin typeface="Times New Roman" panose="02020603050405020304" pitchFamily="18" charset="0"/>
                <a:cs typeface="Times New Roman" panose="02020603050405020304" pitchFamily="18" charset="0"/>
              </a:defRPr>
            </a:lvl2pPr>
            <a:lvl3pPr>
              <a:defRPr sz="2200">
                <a:latin typeface="Times New Roman" panose="02020603050405020304" pitchFamily="18" charset="0"/>
                <a:cs typeface="Times New Roman" panose="02020603050405020304" pitchFamily="18" charset="0"/>
              </a:defRPr>
            </a:lvl3pPr>
            <a:lvl4pPr>
              <a:defRPr sz="2200">
                <a:latin typeface="Times New Roman" panose="02020603050405020304" pitchFamily="18" charset="0"/>
                <a:cs typeface="Times New Roman" panose="02020603050405020304" pitchFamily="18" charset="0"/>
              </a:defRPr>
            </a:lvl4pPr>
            <a:lvl5pPr>
              <a:defRPr sz="2200">
                <a:latin typeface="Times New Roman" panose="02020603050405020304" pitchFamily="18" charset="0"/>
                <a:cs typeface="Times New Roman" panose="02020603050405020304" pitchFamily="18"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Date Placeholder 3"/>
          <p:cNvSpPr>
            <a:spLocks noGrp="1"/>
          </p:cNvSpPr>
          <p:nvPr>
            <p:ph type="dt" sz="half" idx="10"/>
          </p:nvPr>
        </p:nvSpPr>
        <p:spPr/>
        <p:txBody>
          <a:bodyPr/>
          <a:lstStyle>
            <a:lvl1pPr>
              <a:defRPr/>
            </a:lvl1pPr>
          </a:lstStyle>
          <a:p>
            <a:fld id="{1D5BB0C6-8FC1-47C0-B737-D54E21B5B868}" type="datetimeFigureOut">
              <a:rPr lang="en-US" smtClean="0"/>
              <a:pPr/>
              <a:t>11/24/2023</a:t>
            </a:fld>
            <a:endParaRPr lang="en-US"/>
          </a:p>
        </p:txBody>
      </p:sp>
      <p:sp>
        <p:nvSpPr>
          <p:cNvPr id="11" name="Footer Placeholder 4"/>
          <p:cNvSpPr>
            <a:spLocks noGrp="1"/>
          </p:cNvSpPr>
          <p:nvPr>
            <p:ph type="ftr" sz="quarter" idx="11"/>
          </p:nvPr>
        </p:nvSpPr>
        <p:spPr/>
        <p:txBody>
          <a:bodyPr/>
          <a:lstStyle>
            <a:lvl1pPr>
              <a:defRPr/>
            </a:lvl1pPr>
          </a:lstStyle>
          <a:p>
            <a:endParaRPr lang="en-US"/>
          </a:p>
        </p:txBody>
      </p:sp>
      <p:sp>
        <p:nvSpPr>
          <p:cNvPr id="12" name="Slide Number Placeholder 5"/>
          <p:cNvSpPr>
            <a:spLocks noGrp="1"/>
          </p:cNvSpPr>
          <p:nvPr>
            <p:ph type="sldNum" sz="quarter" idx="12"/>
          </p:nvPr>
        </p:nvSpPr>
        <p:spPr/>
        <p:txBody>
          <a:bodyPr/>
          <a:lstStyle>
            <a:lvl1pPr>
              <a:defRPr/>
            </a:lvl1pPr>
          </a:lstStyle>
          <a:p>
            <a:fld id="{0F8887D6-2A35-42AC-99C1-5E14D32EE4CF}" type="slidenum">
              <a:rPr lang="en-US" smtClean="0"/>
              <a:pPr/>
              <a:t>‹#›</a:t>
            </a:fld>
            <a:endParaRPr lang="en-US"/>
          </a:p>
        </p:txBody>
      </p:sp>
    </p:spTree>
  </p:cSld>
  <p:clrMapOvr>
    <a:masterClrMapping/>
  </p:clrMapOvr>
  <p:transition advTm="4000">
    <p:cut/>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1D5BB0C6-8FC1-47C0-B737-D54E21B5B868}" type="datetimeFigureOut">
              <a:rPr lang="en-US" smtClean="0"/>
              <a:pPr/>
              <a:t>11/24/2023</a:t>
            </a:fld>
            <a:endParaRPr lang="en-US"/>
          </a:p>
        </p:txBody>
      </p:sp>
      <p:sp>
        <p:nvSpPr>
          <p:cNvPr id="24" name="Footer Placeholder 23"/>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F8887D6-2A35-42AC-99C1-5E14D32EE4CF}" type="slidenum">
              <a:rPr lang="en-US" smtClean="0"/>
              <a:pPr/>
              <a:t>‹#›</a:t>
            </a:fld>
            <a:endParaRPr lang="en-US"/>
          </a:p>
        </p:txBody>
      </p:sp>
    </p:spTree>
  </p:cSld>
  <p:clrMapOvr>
    <a:masterClrMapping/>
  </p:clrMapOvr>
  <p:transition advTm="4000">
    <p:cut/>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2.jpeg"/><Relationship Id="rId5" Type="http://schemas.openxmlformats.org/officeDocument/2006/relationships/image" Target="../media/image1.pn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0" y="0"/>
            <a:ext cx="6477000" cy="8382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Text Placeholder 2"/>
          <p:cNvSpPr>
            <a:spLocks noGrp="1"/>
          </p:cNvSpPr>
          <p:nvPr>
            <p:ph type="body" idx="1"/>
          </p:nvPr>
        </p:nvSpPr>
        <p:spPr bwMode="auto">
          <a:xfrm>
            <a:off x="457200" y="13716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b="1">
                <a:solidFill>
                  <a:srgbClr val="0070C0"/>
                </a:solidFill>
                <a:latin typeface="Times New Roman" pitchFamily="18" charset="0"/>
                <a:cs typeface="Times New Roman" pitchFamily="18" charset="0"/>
              </a:defRPr>
            </a:lvl1pPr>
          </a:lstStyle>
          <a:p>
            <a:fld id="{1D5BB0C6-8FC1-47C0-B737-D54E21B5B868}" type="datetimeFigureOut">
              <a:rPr lang="en-US" smtClean="0"/>
              <a:pPr/>
              <a:t>11/24/2023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wrap="square" lIns="91440" tIns="45720" rIns="91440" bIns="45720" numCol="1" anchor="ctr" anchorCtr="0" compatLnSpc="1">
            <a:prstTxWarp prst="textNoShape">
              <a:avLst/>
            </a:prstTxWarp>
          </a:bodyPr>
          <a:lstStyle>
            <a:lvl1pPr algn="ctr">
              <a:defRPr sz="1200" b="1">
                <a:solidFill>
                  <a:srgbClr val="0070C0"/>
                </a:solidFill>
                <a:latin typeface="Times New Roman" pitchFamily="18" charset="0"/>
                <a:ea typeface="ＭＳ Ｐゴシック" charset="-128"/>
                <a:cs typeface="Times New Roman" pitchFamily="18" charset="0"/>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b="1">
                <a:solidFill>
                  <a:srgbClr val="0070C0"/>
                </a:solidFill>
                <a:latin typeface="Times New Roman" pitchFamily="18" charset="0"/>
                <a:cs typeface="Times New Roman" pitchFamily="18" charset="0"/>
              </a:defRPr>
            </a:lvl1pPr>
          </a:lstStyle>
          <a:p>
            <a:fld id="{0F8887D6-2A35-42AC-99C1-5E14D32EE4CF}" type="slidenum">
              <a:rPr lang="en-US" smtClean="0"/>
              <a:pPr/>
              <a:t>‹#›</a:t>
            </a:fld>
            <a:endParaRPr lang="en-US"/>
          </a:p>
        </p:txBody>
      </p:sp>
      <p:sp>
        <p:nvSpPr>
          <p:cNvPr id="1031" name="Rectangle 11"/>
          <p:cNvSpPr>
            <a:spLocks noChangeArrowheads="1"/>
          </p:cNvSpPr>
          <p:nvPr/>
        </p:nvSpPr>
        <p:spPr bwMode="auto">
          <a:xfrm>
            <a:off x="0" y="0"/>
            <a:ext cx="9144000" cy="838200"/>
          </a:xfrm>
          <a:prstGeom prst="rect">
            <a:avLst/>
          </a:prstGeom>
          <a:solidFill>
            <a:srgbClr val="FF3300"/>
          </a:solidFill>
          <a:ln w="9525">
            <a:noFill/>
            <a:miter lim="800000"/>
            <a:headEnd/>
            <a:tailEnd/>
          </a:ln>
        </p:spPr>
        <p:txBody>
          <a:bodyPr wrap="none" anchor="ctr"/>
          <a:lstStyle/>
          <a:p>
            <a:endParaRPr lang="en-US">
              <a:latin typeface="Calibri" pitchFamily="34" charset="0"/>
            </a:endParaRPr>
          </a:p>
        </p:txBody>
      </p:sp>
      <p:sp>
        <p:nvSpPr>
          <p:cNvPr id="8" name="Rectangle 11"/>
          <p:cNvSpPr>
            <a:spLocks noChangeArrowheads="1"/>
          </p:cNvSpPr>
          <p:nvPr/>
        </p:nvSpPr>
        <p:spPr bwMode="auto">
          <a:xfrm flipV="1">
            <a:off x="0" y="6705600"/>
            <a:ext cx="9144000" cy="198116"/>
          </a:xfrm>
          <a:prstGeom prst="rect">
            <a:avLst/>
          </a:prstGeom>
          <a:solidFill>
            <a:srgbClr val="FF0000"/>
          </a:solidFill>
          <a:ln w="9525">
            <a:noFill/>
            <a:miter lim="800000"/>
            <a:headEnd/>
            <a:tailEnd/>
          </a:ln>
          <a:effectLst/>
          <a:scene3d>
            <a:camera prst="orthographicFront"/>
            <a:lightRig rig="threePt" dir="t"/>
          </a:scene3d>
          <a:sp3d>
            <a:bevelB/>
          </a:sp3d>
        </p:spPr>
        <p:txBody>
          <a:bodyPr wrap="none" anchor="ctr"/>
          <a:lstStyle/>
          <a:p>
            <a:pPr>
              <a:defRPr/>
            </a:pPr>
            <a:endParaRPr lang="en-US">
              <a:latin typeface="Calibri" charset="0"/>
              <a:ea typeface="ＭＳ Ｐゴシック" charset="-128"/>
            </a:endParaRPr>
          </a:p>
        </p:txBody>
      </p:sp>
      <p:pic>
        <p:nvPicPr>
          <p:cNvPr id="1035" name="Picture 10" descr="LOGO.gif"/>
          <p:cNvPicPr>
            <a:picLocks noChangeAspect="1"/>
          </p:cNvPicPr>
          <p:nvPr/>
        </p:nvPicPr>
        <p:blipFill>
          <a:blip r:embed="rId5" cstate="print"/>
          <a:srcRect b="10713"/>
          <a:stretch>
            <a:fillRect/>
          </a:stretch>
        </p:blipFill>
        <p:spPr bwMode="auto">
          <a:xfrm>
            <a:off x="6553200" y="228600"/>
            <a:ext cx="2057400" cy="635000"/>
          </a:xfrm>
          <a:prstGeom prst="rect">
            <a:avLst/>
          </a:prstGeom>
          <a:noFill/>
          <a:ln w="9525">
            <a:noFill/>
            <a:miter lim="800000"/>
            <a:headEnd/>
            <a:tailEnd/>
          </a:ln>
        </p:spPr>
      </p:pic>
      <p:pic>
        <p:nvPicPr>
          <p:cNvPr id="1036" name="Picture 10" descr="LOGO.gif"/>
          <p:cNvPicPr>
            <a:picLocks noChangeAspect="1"/>
          </p:cNvPicPr>
          <p:nvPr/>
        </p:nvPicPr>
        <p:blipFill>
          <a:blip r:embed="rId5" cstate="print"/>
          <a:srcRect b="10713"/>
          <a:stretch>
            <a:fillRect/>
          </a:stretch>
        </p:blipFill>
        <p:spPr bwMode="auto">
          <a:xfrm>
            <a:off x="6553200" y="228600"/>
            <a:ext cx="2057400" cy="635000"/>
          </a:xfrm>
          <a:prstGeom prst="rect">
            <a:avLst/>
          </a:prstGeom>
          <a:noFill/>
          <a:ln w="9525">
            <a:noFill/>
            <a:miter lim="800000"/>
            <a:headEnd/>
            <a:tailEnd/>
          </a:ln>
        </p:spPr>
      </p:pic>
      <p:grpSp>
        <p:nvGrpSpPr>
          <p:cNvPr id="2" name="Group 7"/>
          <p:cNvGrpSpPr>
            <a:grpSpLocks/>
          </p:cNvGrpSpPr>
          <p:nvPr/>
        </p:nvGrpSpPr>
        <p:grpSpPr bwMode="auto">
          <a:xfrm>
            <a:off x="6146800" y="0"/>
            <a:ext cx="2997200" cy="876300"/>
            <a:chOff x="6096000" y="3924300"/>
            <a:chExt cx="2997200" cy="876300"/>
          </a:xfrm>
        </p:grpSpPr>
        <p:sp>
          <p:nvSpPr>
            <p:cNvPr id="1039" name="Rectangle 11"/>
            <p:cNvSpPr>
              <a:spLocks noChangeArrowheads="1"/>
            </p:cNvSpPr>
            <p:nvPr/>
          </p:nvSpPr>
          <p:spPr bwMode="auto">
            <a:xfrm>
              <a:off x="6096000" y="3924300"/>
              <a:ext cx="2997200" cy="838200"/>
            </a:xfrm>
            <a:prstGeom prst="rect">
              <a:avLst/>
            </a:prstGeom>
            <a:solidFill>
              <a:srgbClr val="FF3300"/>
            </a:solidFill>
            <a:ln w="9525">
              <a:noFill/>
              <a:miter lim="800000"/>
              <a:headEnd/>
              <a:tailEnd/>
            </a:ln>
          </p:spPr>
          <p:txBody>
            <a:bodyPr wrap="none" anchor="ctr"/>
            <a:lstStyle/>
            <a:p>
              <a:endParaRPr lang="en-US">
                <a:latin typeface="Calibri" pitchFamily="34" charset="0"/>
              </a:endParaRPr>
            </a:p>
          </p:txBody>
        </p:sp>
        <p:pic>
          <p:nvPicPr>
            <p:cNvPr id="1040" name="Picture 9" descr="LOGO.gif"/>
            <p:cNvPicPr>
              <a:picLocks noChangeAspect="1"/>
            </p:cNvPicPr>
            <p:nvPr/>
          </p:nvPicPr>
          <p:blipFill>
            <a:blip r:embed="rId5" cstate="print"/>
            <a:srcRect b="10713"/>
            <a:stretch>
              <a:fillRect/>
            </a:stretch>
          </p:blipFill>
          <p:spPr bwMode="auto">
            <a:xfrm>
              <a:off x="6502400" y="4152900"/>
              <a:ext cx="2057400" cy="635000"/>
            </a:xfrm>
            <a:prstGeom prst="rect">
              <a:avLst/>
            </a:prstGeom>
            <a:noFill/>
            <a:ln w="9525">
              <a:noFill/>
              <a:miter lim="800000"/>
              <a:headEnd/>
              <a:tailEnd/>
            </a:ln>
          </p:spPr>
        </p:pic>
        <p:sp>
          <p:nvSpPr>
            <p:cNvPr id="19" name="Rectangle 18"/>
            <p:cNvSpPr/>
            <p:nvPr/>
          </p:nvSpPr>
          <p:spPr>
            <a:xfrm>
              <a:off x="6477000" y="4114800"/>
              <a:ext cx="2076450" cy="68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pic>
        <p:nvPicPr>
          <p:cNvPr id="1038" name="Picture 15" descr="logo.jpg"/>
          <p:cNvPicPr>
            <a:picLocks noChangeAspect="1"/>
          </p:cNvPicPr>
          <p:nvPr/>
        </p:nvPicPr>
        <p:blipFill>
          <a:blip r:embed="rId6" cstate="print"/>
          <a:srcRect/>
          <a:stretch>
            <a:fillRect/>
          </a:stretch>
        </p:blipFill>
        <p:spPr bwMode="auto">
          <a:xfrm>
            <a:off x="6553200" y="228600"/>
            <a:ext cx="1920875" cy="609600"/>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Lst>
  <p:transition advTm="4000">
    <p:cut/>
  </p:transition>
  <p:txStyles>
    <p:titleStyle>
      <a:lvl1pPr algn="ctr" rtl="0" eaLnBrk="1" fontAlgn="base" hangingPunct="1">
        <a:spcBef>
          <a:spcPct val="0"/>
        </a:spcBef>
        <a:spcAft>
          <a:spcPct val="0"/>
        </a:spcAft>
        <a:defRPr sz="3000" kern="1200">
          <a:solidFill>
            <a:schemeClr val="tx1"/>
          </a:solidFill>
          <a:latin typeface="+mj-lt"/>
          <a:ea typeface="MS PGothic"/>
          <a:cs typeface="MS PGothic"/>
        </a:defRPr>
      </a:lvl1pPr>
      <a:lvl2pPr algn="ctr" rtl="0" eaLnBrk="1" fontAlgn="base" hangingPunct="1">
        <a:spcBef>
          <a:spcPct val="0"/>
        </a:spcBef>
        <a:spcAft>
          <a:spcPct val="0"/>
        </a:spcAft>
        <a:defRPr sz="3000">
          <a:solidFill>
            <a:schemeClr val="tx1"/>
          </a:solidFill>
          <a:latin typeface="Calibri" charset="0"/>
          <a:ea typeface="MS PGothic"/>
          <a:cs typeface="MS PGothic"/>
        </a:defRPr>
      </a:lvl2pPr>
      <a:lvl3pPr algn="ctr" rtl="0" eaLnBrk="1" fontAlgn="base" hangingPunct="1">
        <a:spcBef>
          <a:spcPct val="0"/>
        </a:spcBef>
        <a:spcAft>
          <a:spcPct val="0"/>
        </a:spcAft>
        <a:defRPr sz="3000">
          <a:solidFill>
            <a:schemeClr val="tx1"/>
          </a:solidFill>
          <a:latin typeface="Calibri" charset="0"/>
          <a:ea typeface="MS PGothic"/>
          <a:cs typeface="MS PGothic"/>
        </a:defRPr>
      </a:lvl3pPr>
      <a:lvl4pPr algn="ctr" rtl="0" eaLnBrk="1" fontAlgn="base" hangingPunct="1">
        <a:spcBef>
          <a:spcPct val="0"/>
        </a:spcBef>
        <a:spcAft>
          <a:spcPct val="0"/>
        </a:spcAft>
        <a:defRPr sz="3000">
          <a:solidFill>
            <a:schemeClr val="tx1"/>
          </a:solidFill>
          <a:latin typeface="Calibri" charset="0"/>
          <a:ea typeface="MS PGothic"/>
          <a:cs typeface="MS PGothic"/>
        </a:defRPr>
      </a:lvl4pPr>
      <a:lvl5pPr algn="ctr" rtl="0" eaLnBrk="1" fontAlgn="base" hangingPunct="1">
        <a:spcBef>
          <a:spcPct val="0"/>
        </a:spcBef>
        <a:spcAft>
          <a:spcPct val="0"/>
        </a:spcAft>
        <a:defRPr sz="3000">
          <a:solidFill>
            <a:schemeClr val="tx1"/>
          </a:solidFill>
          <a:latin typeface="Calibri" charset="0"/>
          <a:ea typeface="MS PGothic"/>
          <a:cs typeface="MS PGothic"/>
        </a:defRPr>
      </a:lvl5pPr>
      <a:lvl6pPr marL="457200" algn="ctr" rtl="0" eaLnBrk="1" fontAlgn="base" hangingPunct="1">
        <a:spcBef>
          <a:spcPct val="0"/>
        </a:spcBef>
        <a:spcAft>
          <a:spcPct val="0"/>
        </a:spcAft>
        <a:defRPr sz="3000">
          <a:solidFill>
            <a:schemeClr val="tx1"/>
          </a:solidFill>
          <a:latin typeface="Calibri" charset="0"/>
          <a:ea typeface="ＭＳ Ｐゴシック" charset="-128"/>
        </a:defRPr>
      </a:lvl6pPr>
      <a:lvl7pPr marL="914400" algn="ctr" rtl="0" eaLnBrk="1" fontAlgn="base" hangingPunct="1">
        <a:spcBef>
          <a:spcPct val="0"/>
        </a:spcBef>
        <a:spcAft>
          <a:spcPct val="0"/>
        </a:spcAft>
        <a:defRPr sz="3000">
          <a:solidFill>
            <a:schemeClr val="tx1"/>
          </a:solidFill>
          <a:latin typeface="Calibri" charset="0"/>
          <a:ea typeface="ＭＳ Ｐゴシック" charset="-128"/>
        </a:defRPr>
      </a:lvl7pPr>
      <a:lvl8pPr marL="1371600" algn="ctr" rtl="0" eaLnBrk="1" fontAlgn="base" hangingPunct="1">
        <a:spcBef>
          <a:spcPct val="0"/>
        </a:spcBef>
        <a:spcAft>
          <a:spcPct val="0"/>
        </a:spcAft>
        <a:defRPr sz="3000">
          <a:solidFill>
            <a:schemeClr val="tx1"/>
          </a:solidFill>
          <a:latin typeface="Calibri" charset="0"/>
          <a:ea typeface="ＭＳ Ｐゴシック" charset="-128"/>
        </a:defRPr>
      </a:lvl8pPr>
      <a:lvl9pPr marL="1828800" algn="ctr" rtl="0" eaLnBrk="1" fontAlgn="base" hangingPunct="1">
        <a:spcBef>
          <a:spcPct val="0"/>
        </a:spcBef>
        <a:spcAft>
          <a:spcPct val="0"/>
        </a:spcAft>
        <a:defRPr sz="3000">
          <a:solidFill>
            <a:schemeClr val="tx1"/>
          </a:solidFill>
          <a:latin typeface="Calibri" charset="0"/>
          <a:ea typeface="ＭＳ Ｐゴシック" charset="-128"/>
        </a:defRPr>
      </a:lvl9pPr>
    </p:titleStyle>
    <p:bodyStyle>
      <a:lvl1pPr marL="342900" indent="-342900" algn="l" rtl="0" eaLnBrk="1" fontAlgn="base" hangingPunct="1">
        <a:spcBef>
          <a:spcPct val="20000"/>
        </a:spcBef>
        <a:spcAft>
          <a:spcPct val="0"/>
        </a:spcAft>
        <a:buFont typeface="Arial" pitchFamily="34" charset="0"/>
        <a:buChar char="•"/>
        <a:defRPr sz="3200" kern="1200">
          <a:solidFill>
            <a:schemeClr val="tx1"/>
          </a:solidFill>
          <a:latin typeface="+mn-lt"/>
          <a:ea typeface="MS PGothic"/>
          <a:cs typeface="MS PGothic"/>
        </a:defRPr>
      </a:lvl1pPr>
      <a:lvl2pPr marL="742950" indent="-285750" algn="l" rtl="0" eaLnBrk="1" fontAlgn="base" hangingPunct="1">
        <a:spcBef>
          <a:spcPct val="20000"/>
        </a:spcBef>
        <a:spcAft>
          <a:spcPct val="0"/>
        </a:spcAft>
        <a:buFont typeface="Arial" pitchFamily="34" charset="0"/>
        <a:buChar char="–"/>
        <a:defRPr sz="2800" kern="1200">
          <a:solidFill>
            <a:schemeClr val="tx1"/>
          </a:solidFill>
          <a:latin typeface="+mn-lt"/>
          <a:ea typeface="MS PGothic"/>
          <a:cs typeface="MS PGothic"/>
        </a:defRPr>
      </a:lvl2pPr>
      <a:lvl3pPr marL="1143000" indent="-228600" algn="l" rtl="0" eaLnBrk="1" fontAlgn="base" hangingPunct="1">
        <a:spcBef>
          <a:spcPct val="20000"/>
        </a:spcBef>
        <a:spcAft>
          <a:spcPct val="0"/>
        </a:spcAft>
        <a:buFont typeface="Arial" pitchFamily="34" charset="0"/>
        <a:buChar char="•"/>
        <a:defRPr sz="2400" kern="1200">
          <a:solidFill>
            <a:schemeClr val="tx1"/>
          </a:solidFill>
          <a:latin typeface="+mn-lt"/>
          <a:ea typeface="MS PGothic"/>
          <a:cs typeface="MS PGothic"/>
        </a:defRPr>
      </a:lvl3pPr>
      <a:lvl4pPr marL="1600200" indent="-228600" algn="l" rtl="0" eaLnBrk="1" fontAlgn="base" hangingPunct="1">
        <a:spcBef>
          <a:spcPct val="20000"/>
        </a:spcBef>
        <a:spcAft>
          <a:spcPct val="0"/>
        </a:spcAft>
        <a:buFont typeface="Arial" pitchFamily="34" charset="0"/>
        <a:buChar char="–"/>
        <a:defRPr sz="2000" kern="1200">
          <a:solidFill>
            <a:schemeClr val="tx1"/>
          </a:solidFill>
          <a:latin typeface="+mn-lt"/>
          <a:ea typeface="MS PGothic"/>
          <a:cs typeface="MS PGothic"/>
        </a:defRPr>
      </a:lvl4pPr>
      <a:lvl5pPr marL="2057400" indent="-228600" algn="l" rtl="0" eaLnBrk="1" fontAlgn="base" hangingPunct="1">
        <a:spcBef>
          <a:spcPct val="20000"/>
        </a:spcBef>
        <a:spcAft>
          <a:spcPct val="0"/>
        </a:spcAft>
        <a:buFont typeface="Arial" pitchFamily="34" charset="0"/>
        <a:buChar char="»"/>
        <a:defRPr sz="2000" kern="1200">
          <a:solidFill>
            <a:schemeClr val="tx1"/>
          </a:solidFill>
          <a:latin typeface="+mn-lt"/>
          <a:ea typeface="MS PGothic"/>
          <a:cs typeface="MS PGothic"/>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3.xml"/><Relationship Id="rId5" Type="http://schemas.microsoft.com/office/2007/relationships/hdphoto" Target="../media/hdphoto2.wdp"/><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3.xml"/><Relationship Id="rId4" Type="http://schemas.openxmlformats.org/officeDocument/2006/relationships/image" Target="../media/image36.png"/></Relationships>
</file>

<file path=ppt/slides/_rels/slide2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3.xml"/><Relationship Id="rId4" Type="http://schemas.openxmlformats.org/officeDocument/2006/relationships/image" Target="../media/image42.png"/></Relationships>
</file>

<file path=ppt/slides/_rels/slide2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0.png"/><Relationship Id="rId1" Type="http://schemas.openxmlformats.org/officeDocument/2006/relationships/slideLayout" Target="../slideLayouts/slideLayout3.xml"/><Relationship Id="rId4" Type="http://schemas.openxmlformats.org/officeDocument/2006/relationships/image" Target="../media/image46.png"/></Relationships>
</file>

<file path=ppt/slides/_rels/slide2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0.png"/><Relationship Id="rId1" Type="http://schemas.openxmlformats.org/officeDocument/2006/relationships/slideLayout" Target="../slideLayouts/slideLayout3.xml"/><Relationship Id="rId4" Type="http://schemas.openxmlformats.org/officeDocument/2006/relationships/image" Target="../media/image50.png"/></Relationships>
</file>

<file path=ppt/slides/_rels/slide3.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5.png"/><Relationship Id="rId1" Type="http://schemas.openxmlformats.org/officeDocument/2006/relationships/slideLayout" Target="../slideLayouts/slideLayout3.xml"/><Relationship Id="rId6" Type="http://schemas.microsoft.com/office/2007/relationships/hdphoto" Target="../media/hdphoto12.wdp"/><Relationship Id="rId5" Type="http://schemas.openxmlformats.org/officeDocument/2006/relationships/image" Target="../media/image56.png"/><Relationship Id="rId4" Type="http://schemas.microsoft.com/office/2007/relationships/hdphoto" Target="../media/hdphoto1.wdp"/></Relationships>
</file>

<file path=ppt/slides/_rels/slide3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7.png"/><Relationship Id="rId1" Type="http://schemas.openxmlformats.org/officeDocument/2006/relationships/slideLayout" Target="../slideLayouts/slideLayout3.xml"/><Relationship Id="rId6" Type="http://schemas.openxmlformats.org/officeDocument/2006/relationships/hyperlink" Target="https://youtu.be/dxNc5zNxYXE?si=CrU7lpiyHbT9_QG9" TargetMode="External"/><Relationship Id="rId5" Type="http://schemas.openxmlformats.org/officeDocument/2006/relationships/hyperlink" Target="https://slidesgpt.com/" TargetMode="External"/><Relationship Id="rId4" Type="http://schemas.openxmlformats.org/officeDocument/2006/relationships/hyperlink" Target="https://bulk.ly/social-media-dashboard/" TargetMode="External"/></Relationships>
</file>

<file path=ppt/slides/_rels/slide36.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8" Type="http://schemas.openxmlformats.org/officeDocument/2006/relationships/image" Target="../media/image11.png"/><Relationship Id="rId3" Type="http://schemas.microsoft.com/office/2007/relationships/hdphoto" Target="../media/hdphoto1.wdp"/><Relationship Id="rId7" Type="http://schemas.microsoft.com/office/2007/relationships/hdphoto" Target="../media/hdphoto4.wdp"/><Relationship Id="rId2" Type="http://schemas.openxmlformats.org/officeDocument/2006/relationships/image" Target="../media/image7.png"/><Relationship Id="rId1" Type="http://schemas.openxmlformats.org/officeDocument/2006/relationships/slideLayout" Target="../slideLayouts/slideLayout3.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8" Type="http://schemas.openxmlformats.org/officeDocument/2006/relationships/image" Target="../media/image15.png"/><Relationship Id="rId3" Type="http://schemas.microsoft.com/office/2007/relationships/hdphoto" Target="../media/hdphoto1.wdp"/><Relationship Id="rId7" Type="http://schemas.microsoft.com/office/2007/relationships/hdphoto" Target="../media/hdphoto6.wdp"/><Relationship Id="rId2" Type="http://schemas.openxmlformats.org/officeDocument/2006/relationships/image" Target="../media/image12.png"/><Relationship Id="rId1" Type="http://schemas.openxmlformats.org/officeDocument/2006/relationships/slideLayout" Target="../slideLayouts/slideLayout3.xml"/><Relationship Id="rId6" Type="http://schemas.openxmlformats.org/officeDocument/2006/relationships/image" Target="../media/image14.png"/><Relationship Id="rId5" Type="http://schemas.microsoft.com/office/2007/relationships/hdphoto" Target="../media/hdphoto5.wdp"/><Relationship Id="rId10" Type="http://schemas.openxmlformats.org/officeDocument/2006/relationships/image" Target="../media/image16.png"/><Relationship Id="rId4" Type="http://schemas.openxmlformats.org/officeDocument/2006/relationships/image" Target="../media/image13.png"/><Relationship Id="rId9" Type="http://schemas.microsoft.com/office/2007/relationships/hdphoto" Target="../media/hdphoto7.wdp"/></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Layout" Target="../slideLayouts/slideLayout3.xml"/><Relationship Id="rId5" Type="http://schemas.microsoft.com/office/2007/relationships/hdphoto" Target="../media/hdphoto8.wdp"/><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microsoft.com/office/2007/relationships/hdphoto" Target="../media/hdphoto1.wdp"/><Relationship Id="rId7" Type="http://schemas.microsoft.com/office/2007/relationships/hdphoto" Target="../media/hdphoto10.wdp"/><Relationship Id="rId2" Type="http://schemas.openxmlformats.org/officeDocument/2006/relationships/image" Target="../media/image12.png"/><Relationship Id="rId1" Type="http://schemas.openxmlformats.org/officeDocument/2006/relationships/slideLayout" Target="../slideLayouts/slideLayout3.xml"/><Relationship Id="rId6" Type="http://schemas.openxmlformats.org/officeDocument/2006/relationships/image" Target="../media/image19.png"/><Relationship Id="rId5" Type="http://schemas.microsoft.com/office/2007/relationships/hdphoto" Target="../media/hdphoto9.wdp"/><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3.xml"/><Relationship Id="rId5" Type="http://schemas.microsoft.com/office/2007/relationships/hdphoto" Target="../media/hdphoto11.wdp"/><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2.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272A085B-BF22-8438-4A78-A43C608821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19662"/>
            <a:ext cx="9144000" cy="5832648"/>
          </a:xfrm>
          <a:prstGeom prst="rect">
            <a:avLst/>
          </a:prstGeom>
        </p:spPr>
      </p:pic>
      <p:sp>
        <p:nvSpPr>
          <p:cNvPr id="4" name="TextBox 3"/>
          <p:cNvSpPr txBox="1"/>
          <p:nvPr/>
        </p:nvSpPr>
        <p:spPr>
          <a:xfrm>
            <a:off x="611560" y="1467941"/>
            <a:ext cx="6624736" cy="1384995"/>
          </a:xfrm>
          <a:prstGeom prst="rect">
            <a:avLst/>
          </a:prstGeom>
          <a:noFill/>
        </p:spPr>
        <p:txBody>
          <a:bodyPr wrap="square" rtlCol="0">
            <a:spAutoFit/>
          </a:bodyPr>
          <a:lstStyle/>
          <a:p>
            <a:pPr algn="ctr"/>
            <a:r>
              <a:rPr lang="en-US" sz="4200" dirty="0">
                <a:solidFill>
                  <a:srgbClr val="FF0000"/>
                </a:solidFill>
                <a:latin typeface="Arial Black" pitchFamily="34" charset="0"/>
              </a:rPr>
              <a:t>SOCIAL MEDIA DASHBOARD </a:t>
            </a:r>
          </a:p>
        </p:txBody>
      </p:sp>
      <p:sp>
        <p:nvSpPr>
          <p:cNvPr id="9" name="TextBox 8"/>
          <p:cNvSpPr txBox="1"/>
          <p:nvPr/>
        </p:nvSpPr>
        <p:spPr>
          <a:xfrm>
            <a:off x="1187624" y="5944424"/>
            <a:ext cx="6947095" cy="707886"/>
          </a:xfrm>
          <a:prstGeom prst="rect">
            <a:avLst/>
          </a:prstGeom>
          <a:noFill/>
        </p:spPr>
        <p:txBody>
          <a:bodyPr wrap="none" rtlCol="0">
            <a:spAutoFit/>
          </a:bodyPr>
          <a:lstStyle/>
          <a:p>
            <a:r>
              <a:rPr lang="en-US" sz="2000" b="1" dirty="0" err="1">
                <a:solidFill>
                  <a:srgbClr val="FF0000"/>
                </a:solidFill>
                <a:latin typeface="Times New Roman" pitchFamily="18" charset="0"/>
                <a:cs typeface="Times New Roman" pitchFamily="18" charset="0"/>
              </a:rPr>
              <a:t>Chitkara</a:t>
            </a:r>
            <a:r>
              <a:rPr lang="en-US" sz="2000" b="1" dirty="0">
                <a:solidFill>
                  <a:srgbClr val="FF0000"/>
                </a:solidFill>
                <a:latin typeface="Times New Roman" pitchFamily="18" charset="0"/>
                <a:cs typeface="Times New Roman" pitchFamily="18" charset="0"/>
              </a:rPr>
              <a:t> University Institute of Engineering and Technology, </a:t>
            </a:r>
          </a:p>
          <a:p>
            <a:pPr algn="ctr"/>
            <a:r>
              <a:rPr lang="en-US" sz="2000" b="1" dirty="0" err="1">
                <a:solidFill>
                  <a:srgbClr val="FF0000"/>
                </a:solidFill>
                <a:latin typeface="Times New Roman" pitchFamily="18" charset="0"/>
                <a:cs typeface="Times New Roman" pitchFamily="18" charset="0"/>
              </a:rPr>
              <a:t>Chitkara</a:t>
            </a:r>
            <a:r>
              <a:rPr lang="en-US" sz="2000" b="1" dirty="0">
                <a:solidFill>
                  <a:srgbClr val="FF0000"/>
                </a:solidFill>
                <a:latin typeface="Times New Roman" pitchFamily="18" charset="0"/>
                <a:cs typeface="Times New Roman" pitchFamily="18" charset="0"/>
              </a:rPr>
              <a:t> University, Punjab</a:t>
            </a:r>
          </a:p>
        </p:txBody>
      </p:sp>
      <p:sp>
        <p:nvSpPr>
          <p:cNvPr id="14" name="TextBox 13">
            <a:extLst>
              <a:ext uri="{FF2B5EF4-FFF2-40B4-BE49-F238E27FC236}">
                <a16:creationId xmlns:a16="http://schemas.microsoft.com/office/drawing/2014/main" id="{7FC601A1-DC34-2182-47DC-9542BB548FF8}"/>
              </a:ext>
            </a:extLst>
          </p:cNvPr>
          <p:cNvSpPr txBox="1"/>
          <p:nvPr/>
        </p:nvSpPr>
        <p:spPr>
          <a:xfrm>
            <a:off x="1499084" y="2921352"/>
            <a:ext cx="4849688" cy="1477328"/>
          </a:xfrm>
          <a:prstGeom prst="rect">
            <a:avLst/>
          </a:prstGeom>
          <a:solidFill>
            <a:srgbClr val="FF4F25"/>
          </a:solidFill>
        </p:spPr>
        <p:txBody>
          <a:bodyPr wrap="square" rtlCol="0">
            <a:spAutoFit/>
          </a:bodyPr>
          <a:lstStyle/>
          <a:p>
            <a:r>
              <a:rPr lang="en-US" sz="1800" dirty="0"/>
              <a:t>Team Details:  </a:t>
            </a:r>
            <a:r>
              <a:rPr lang="en-US" sz="1800" dirty="0" err="1"/>
              <a:t>Ritin</a:t>
            </a:r>
            <a:r>
              <a:rPr lang="en-US" sz="1800" dirty="0"/>
              <a:t> Chauhan(2310990867)</a:t>
            </a:r>
          </a:p>
          <a:p>
            <a:r>
              <a:rPr lang="en-US" sz="1800" dirty="0"/>
              <a:t>	         Riya Saini(2310990868)</a:t>
            </a:r>
          </a:p>
          <a:p>
            <a:r>
              <a:rPr lang="en-US" sz="1800" dirty="0"/>
              <a:t>	         Rohan </a:t>
            </a:r>
            <a:r>
              <a:rPr lang="en-US" sz="1800" dirty="0" err="1"/>
              <a:t>Maddhesiya</a:t>
            </a:r>
            <a:r>
              <a:rPr lang="en-US" sz="1800" dirty="0"/>
              <a:t>(2310990869)</a:t>
            </a:r>
          </a:p>
          <a:p>
            <a:endParaRPr lang="en-US" dirty="0">
              <a:solidFill>
                <a:schemeClr val="bg1"/>
              </a:solidFill>
            </a:endParaRPr>
          </a:p>
          <a:p>
            <a:r>
              <a:rPr lang="en-US" sz="1800" dirty="0">
                <a:latin typeface="Times New Roman" pitchFamily="18" charset="0"/>
                <a:cs typeface="Times New Roman" pitchFamily="18" charset="0"/>
              </a:rPr>
              <a:t>Faculty Coordinator: Dr. Mohammad Shuaib Khan</a:t>
            </a:r>
            <a:endParaRPr lang="en-US" dirty="0">
              <a:solidFill>
                <a:schemeClr val="bg1"/>
              </a:solidFill>
            </a:endParaRPr>
          </a:p>
        </p:txBody>
      </p:sp>
    </p:spTree>
  </p:cSld>
  <p:clrMapOvr>
    <a:masterClrMapping/>
  </p:clrMapOvr>
  <p:transition advTm="4000">
    <p:cut/>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7544" y="260648"/>
            <a:ext cx="5400600" cy="584775"/>
          </a:xfrm>
          <a:prstGeom prst="rect">
            <a:avLst/>
          </a:prstGeom>
          <a:noFill/>
        </p:spPr>
        <p:txBody>
          <a:bodyPr wrap="square" rtlCol="0">
            <a:spAutoFit/>
          </a:bodyPr>
          <a:lstStyle/>
          <a:p>
            <a:r>
              <a:rPr lang="en-US" sz="3200" dirty="0">
                <a:latin typeface="Times New Roman" pitchFamily="18" charset="0"/>
                <a:cs typeface="Times New Roman" pitchFamily="18" charset="0"/>
              </a:rPr>
              <a:t>Project Highlights</a:t>
            </a:r>
          </a:p>
        </p:txBody>
      </p:sp>
      <p:sp>
        <p:nvSpPr>
          <p:cNvPr id="3" name="Rectangle 2"/>
          <p:cNvSpPr/>
          <p:nvPr/>
        </p:nvSpPr>
        <p:spPr>
          <a:xfrm>
            <a:off x="3798113" y="1340768"/>
            <a:ext cx="1547771" cy="400110"/>
          </a:xfrm>
          <a:prstGeom prst="rect">
            <a:avLst/>
          </a:prstGeom>
        </p:spPr>
        <p:txBody>
          <a:bodyPr wrap="square">
            <a:spAutoFit/>
          </a:bodyPr>
          <a:lstStyle/>
          <a:p>
            <a:r>
              <a:rPr lang="en-US" sz="2000" dirty="0">
                <a:latin typeface="Times New Roman" pitchFamily="18" charset="0"/>
                <a:cs typeface="Times New Roman" pitchFamily="18" charset="0"/>
              </a:rPr>
              <a:t>Login Page</a:t>
            </a:r>
          </a:p>
        </p:txBody>
      </p:sp>
      <p:pic>
        <p:nvPicPr>
          <p:cNvPr id="7" name="Picture 6">
            <a:extLst>
              <a:ext uri="{FF2B5EF4-FFF2-40B4-BE49-F238E27FC236}">
                <a16:creationId xmlns:a16="http://schemas.microsoft.com/office/drawing/2014/main" id="{0B1A7C24-5D3B-FDD7-F8FA-7DEFA0EB60D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2752" y="2132856"/>
            <a:ext cx="7038495" cy="3862092"/>
          </a:xfrm>
          <a:prstGeom prst="rect">
            <a:avLst/>
          </a:prstGeom>
        </p:spPr>
      </p:pic>
    </p:spTree>
  </p:cSld>
  <p:clrMapOvr>
    <a:masterClrMapping/>
  </p:clrMapOvr>
  <p:transition advTm="4000">
    <p:cut/>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D6FC5AA-7170-7852-B1E8-3B9C91620B45}"/>
              </a:ext>
            </a:extLst>
          </p:cNvPr>
          <p:cNvSpPr txBox="1"/>
          <p:nvPr/>
        </p:nvSpPr>
        <p:spPr>
          <a:xfrm>
            <a:off x="4013684" y="1221325"/>
            <a:ext cx="864096" cy="369332"/>
          </a:xfrm>
          <a:prstGeom prst="rect">
            <a:avLst/>
          </a:prstGeom>
          <a:noFill/>
        </p:spPr>
        <p:txBody>
          <a:bodyPr wrap="square" rtlCol="0">
            <a:spAutoFit/>
          </a:bodyPr>
          <a:lstStyle/>
          <a:p>
            <a:r>
              <a:rPr lang="en-US" u="sng" dirty="0"/>
              <a:t>Navbar</a:t>
            </a:r>
            <a:endParaRPr lang="en-IN" u="sng" dirty="0"/>
          </a:p>
        </p:txBody>
      </p:sp>
      <p:pic>
        <p:nvPicPr>
          <p:cNvPr id="4" name="Picture 3">
            <a:extLst>
              <a:ext uri="{FF2B5EF4-FFF2-40B4-BE49-F238E27FC236}">
                <a16:creationId xmlns:a16="http://schemas.microsoft.com/office/drawing/2014/main" id="{7D91DADA-8B8A-2609-95B8-AC4AF27BC87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9552" y="1844824"/>
            <a:ext cx="7812360" cy="363174"/>
          </a:xfrm>
          <a:prstGeom prst="rect">
            <a:avLst/>
          </a:prstGeom>
        </p:spPr>
      </p:pic>
      <p:sp>
        <p:nvSpPr>
          <p:cNvPr id="5" name="TextBox 4">
            <a:extLst>
              <a:ext uri="{FF2B5EF4-FFF2-40B4-BE49-F238E27FC236}">
                <a16:creationId xmlns:a16="http://schemas.microsoft.com/office/drawing/2014/main" id="{DDA134DE-ACE8-CFFB-B04B-14ADA445A693}"/>
              </a:ext>
            </a:extLst>
          </p:cNvPr>
          <p:cNvSpPr txBox="1"/>
          <p:nvPr/>
        </p:nvSpPr>
        <p:spPr>
          <a:xfrm>
            <a:off x="539552" y="2482050"/>
            <a:ext cx="1296144" cy="369332"/>
          </a:xfrm>
          <a:prstGeom prst="rect">
            <a:avLst/>
          </a:prstGeom>
          <a:noFill/>
        </p:spPr>
        <p:txBody>
          <a:bodyPr wrap="square" rtlCol="0">
            <a:spAutoFit/>
          </a:bodyPr>
          <a:lstStyle/>
          <a:p>
            <a:r>
              <a:rPr lang="en-US" u="sng" dirty="0"/>
              <a:t>Code</a:t>
            </a:r>
            <a:endParaRPr lang="en-IN" u="sng" dirty="0"/>
          </a:p>
        </p:txBody>
      </p:sp>
      <p:sp>
        <p:nvSpPr>
          <p:cNvPr id="6" name="TextBox 5">
            <a:extLst>
              <a:ext uri="{FF2B5EF4-FFF2-40B4-BE49-F238E27FC236}">
                <a16:creationId xmlns:a16="http://schemas.microsoft.com/office/drawing/2014/main" id="{3CAAF777-BD8A-010C-3094-2D5A892EFD94}"/>
              </a:ext>
            </a:extLst>
          </p:cNvPr>
          <p:cNvSpPr txBox="1"/>
          <p:nvPr/>
        </p:nvSpPr>
        <p:spPr>
          <a:xfrm>
            <a:off x="825765" y="2940768"/>
            <a:ext cx="1008112" cy="369332"/>
          </a:xfrm>
          <a:prstGeom prst="rect">
            <a:avLst/>
          </a:prstGeom>
          <a:noFill/>
        </p:spPr>
        <p:txBody>
          <a:bodyPr wrap="square" rtlCol="0">
            <a:spAutoFit/>
          </a:bodyPr>
          <a:lstStyle/>
          <a:p>
            <a:r>
              <a:rPr lang="en-US" dirty="0"/>
              <a:t>1.HTML</a:t>
            </a:r>
            <a:endParaRPr lang="en-IN" dirty="0"/>
          </a:p>
        </p:txBody>
      </p:sp>
      <p:pic>
        <p:nvPicPr>
          <p:cNvPr id="8" name="Picture 7">
            <a:extLst>
              <a:ext uri="{FF2B5EF4-FFF2-40B4-BE49-F238E27FC236}">
                <a16:creationId xmlns:a16="http://schemas.microsoft.com/office/drawing/2014/main" id="{D0BD55D4-8202-1830-0B83-890F5B088B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1413" y="3377291"/>
            <a:ext cx="5090601" cy="3071126"/>
          </a:xfrm>
          <a:prstGeom prst="rect">
            <a:avLst/>
          </a:prstGeom>
        </p:spPr>
      </p:pic>
    </p:spTree>
    <p:extLst>
      <p:ext uri="{BB962C8B-B14F-4D97-AF65-F5344CB8AC3E}">
        <p14:creationId xmlns:p14="http://schemas.microsoft.com/office/powerpoint/2010/main" val="1173899839"/>
      </p:ext>
    </p:extLst>
  </p:cSld>
  <p:clrMapOvr>
    <a:masterClrMapping/>
  </p:clrMapOvr>
  <p:transition advTm="4000">
    <p:cut/>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A177CF0-8057-B2A1-430F-71DAB7DF030E}"/>
              </a:ext>
            </a:extLst>
          </p:cNvPr>
          <p:cNvSpPr txBox="1"/>
          <p:nvPr/>
        </p:nvSpPr>
        <p:spPr>
          <a:xfrm>
            <a:off x="971600" y="1124744"/>
            <a:ext cx="864096" cy="369332"/>
          </a:xfrm>
          <a:prstGeom prst="rect">
            <a:avLst/>
          </a:prstGeom>
          <a:noFill/>
        </p:spPr>
        <p:txBody>
          <a:bodyPr wrap="square" rtlCol="0">
            <a:spAutoFit/>
          </a:bodyPr>
          <a:lstStyle/>
          <a:p>
            <a:r>
              <a:rPr lang="en-US" dirty="0"/>
              <a:t>2. CSS</a:t>
            </a:r>
            <a:endParaRPr lang="en-IN" dirty="0"/>
          </a:p>
        </p:txBody>
      </p:sp>
      <p:pic>
        <p:nvPicPr>
          <p:cNvPr id="4" name="Picture 3">
            <a:extLst>
              <a:ext uri="{FF2B5EF4-FFF2-40B4-BE49-F238E27FC236}">
                <a16:creationId xmlns:a16="http://schemas.microsoft.com/office/drawing/2014/main" id="{DF683E42-217D-049D-7835-F254922CE9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63688" y="1628800"/>
            <a:ext cx="3749997" cy="4943708"/>
          </a:xfrm>
          <a:prstGeom prst="rect">
            <a:avLst/>
          </a:prstGeom>
        </p:spPr>
      </p:pic>
    </p:spTree>
    <p:extLst>
      <p:ext uri="{BB962C8B-B14F-4D97-AF65-F5344CB8AC3E}">
        <p14:creationId xmlns:p14="http://schemas.microsoft.com/office/powerpoint/2010/main" val="2957671051"/>
      </p:ext>
    </p:extLst>
  </p:cSld>
  <p:clrMapOvr>
    <a:masterClrMapping/>
  </p:clrMapOvr>
  <p:transition advTm="4000">
    <p:cut/>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497A19A-7791-9B2F-F987-26150C8A9BF9}"/>
              </a:ext>
            </a:extLst>
          </p:cNvPr>
          <p:cNvSpPr txBox="1"/>
          <p:nvPr/>
        </p:nvSpPr>
        <p:spPr>
          <a:xfrm>
            <a:off x="3689902" y="1052736"/>
            <a:ext cx="1764196" cy="369332"/>
          </a:xfrm>
          <a:prstGeom prst="rect">
            <a:avLst/>
          </a:prstGeom>
          <a:noFill/>
        </p:spPr>
        <p:txBody>
          <a:bodyPr wrap="square" rtlCol="0">
            <a:spAutoFit/>
          </a:bodyPr>
          <a:lstStyle/>
          <a:p>
            <a:r>
              <a:rPr lang="en-US" dirty="0"/>
              <a:t>Login Container</a:t>
            </a:r>
            <a:endParaRPr lang="en-IN" dirty="0"/>
          </a:p>
        </p:txBody>
      </p:sp>
      <p:pic>
        <p:nvPicPr>
          <p:cNvPr id="4" name="Picture 3">
            <a:extLst>
              <a:ext uri="{FF2B5EF4-FFF2-40B4-BE49-F238E27FC236}">
                <a16:creationId xmlns:a16="http://schemas.microsoft.com/office/drawing/2014/main" id="{ADCA3289-BF7A-40E5-7D6A-7DB3E8E327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00808" y="1772816"/>
            <a:ext cx="3542384" cy="4628241"/>
          </a:xfrm>
          <a:prstGeom prst="rect">
            <a:avLst/>
          </a:prstGeom>
        </p:spPr>
      </p:pic>
    </p:spTree>
    <p:extLst>
      <p:ext uri="{BB962C8B-B14F-4D97-AF65-F5344CB8AC3E}">
        <p14:creationId xmlns:p14="http://schemas.microsoft.com/office/powerpoint/2010/main" val="601328719"/>
      </p:ext>
    </p:extLst>
  </p:cSld>
  <p:clrMapOvr>
    <a:masterClrMapping/>
  </p:clrMapOvr>
  <p:transition advTm="4000">
    <p:cut/>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72C30EA-A301-C643-70CB-C216CD5D518B}"/>
              </a:ext>
            </a:extLst>
          </p:cNvPr>
          <p:cNvSpPr txBox="1"/>
          <p:nvPr/>
        </p:nvSpPr>
        <p:spPr>
          <a:xfrm>
            <a:off x="755576" y="1124744"/>
            <a:ext cx="1728192" cy="369332"/>
          </a:xfrm>
          <a:prstGeom prst="rect">
            <a:avLst/>
          </a:prstGeom>
          <a:noFill/>
        </p:spPr>
        <p:txBody>
          <a:bodyPr wrap="square" rtlCol="0">
            <a:spAutoFit/>
          </a:bodyPr>
          <a:lstStyle/>
          <a:p>
            <a:r>
              <a:rPr lang="en-US" u="sng" dirty="0"/>
              <a:t>Code</a:t>
            </a:r>
            <a:endParaRPr lang="en-IN" u="sng" dirty="0"/>
          </a:p>
        </p:txBody>
      </p:sp>
      <p:sp>
        <p:nvSpPr>
          <p:cNvPr id="3" name="TextBox 2">
            <a:extLst>
              <a:ext uri="{FF2B5EF4-FFF2-40B4-BE49-F238E27FC236}">
                <a16:creationId xmlns:a16="http://schemas.microsoft.com/office/drawing/2014/main" id="{BE417098-01AB-8F0D-41E3-D847F7F4244F}"/>
              </a:ext>
            </a:extLst>
          </p:cNvPr>
          <p:cNvSpPr txBox="1"/>
          <p:nvPr/>
        </p:nvSpPr>
        <p:spPr>
          <a:xfrm>
            <a:off x="1259632" y="1616833"/>
            <a:ext cx="1584176" cy="369332"/>
          </a:xfrm>
          <a:prstGeom prst="rect">
            <a:avLst/>
          </a:prstGeom>
          <a:noFill/>
        </p:spPr>
        <p:txBody>
          <a:bodyPr wrap="square" rtlCol="0">
            <a:spAutoFit/>
          </a:bodyPr>
          <a:lstStyle/>
          <a:p>
            <a:r>
              <a:rPr lang="en-US" dirty="0"/>
              <a:t>1. HTML</a:t>
            </a:r>
            <a:endParaRPr lang="en-IN" dirty="0"/>
          </a:p>
        </p:txBody>
      </p:sp>
      <p:pic>
        <p:nvPicPr>
          <p:cNvPr id="5" name="Picture 4">
            <a:extLst>
              <a:ext uri="{FF2B5EF4-FFF2-40B4-BE49-F238E27FC236}">
                <a16:creationId xmlns:a16="http://schemas.microsoft.com/office/drawing/2014/main" id="{4113F12F-E249-45C4-0F32-4D7143484C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67744" y="1916832"/>
            <a:ext cx="3759006" cy="4726513"/>
          </a:xfrm>
          <a:prstGeom prst="rect">
            <a:avLst/>
          </a:prstGeom>
        </p:spPr>
      </p:pic>
    </p:spTree>
    <p:extLst>
      <p:ext uri="{BB962C8B-B14F-4D97-AF65-F5344CB8AC3E}">
        <p14:creationId xmlns:p14="http://schemas.microsoft.com/office/powerpoint/2010/main" val="3786923145"/>
      </p:ext>
    </p:extLst>
  </p:cSld>
  <p:clrMapOvr>
    <a:masterClrMapping/>
  </p:clrMapOvr>
  <p:transition advTm="4000">
    <p:cut/>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B8EB347-D45F-A362-BF96-9AEC7428D4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9405" y="1340768"/>
            <a:ext cx="3124563" cy="5085184"/>
          </a:xfrm>
          <a:prstGeom prst="rect">
            <a:avLst/>
          </a:prstGeom>
        </p:spPr>
      </p:pic>
      <p:pic>
        <p:nvPicPr>
          <p:cNvPr id="5" name="Picture 4">
            <a:extLst>
              <a:ext uri="{FF2B5EF4-FFF2-40B4-BE49-F238E27FC236}">
                <a16:creationId xmlns:a16="http://schemas.microsoft.com/office/drawing/2014/main" id="{8BCEBC18-C87E-9A9B-22B5-3ED85E09CF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27984" y="1532070"/>
            <a:ext cx="4560555" cy="4702579"/>
          </a:xfrm>
          <a:prstGeom prst="rect">
            <a:avLst/>
          </a:prstGeom>
        </p:spPr>
      </p:pic>
      <p:sp>
        <p:nvSpPr>
          <p:cNvPr id="6" name="TextBox 5">
            <a:extLst>
              <a:ext uri="{FF2B5EF4-FFF2-40B4-BE49-F238E27FC236}">
                <a16:creationId xmlns:a16="http://schemas.microsoft.com/office/drawing/2014/main" id="{22600A58-3255-21FF-1EC2-13374019D598}"/>
              </a:ext>
            </a:extLst>
          </p:cNvPr>
          <p:cNvSpPr txBox="1"/>
          <p:nvPr/>
        </p:nvSpPr>
        <p:spPr>
          <a:xfrm>
            <a:off x="1187624" y="908720"/>
            <a:ext cx="1944216" cy="369332"/>
          </a:xfrm>
          <a:prstGeom prst="rect">
            <a:avLst/>
          </a:prstGeom>
          <a:noFill/>
        </p:spPr>
        <p:txBody>
          <a:bodyPr wrap="square" rtlCol="0">
            <a:spAutoFit/>
          </a:bodyPr>
          <a:lstStyle/>
          <a:p>
            <a:r>
              <a:rPr lang="en-US" dirty="0"/>
              <a:t>2. CSS</a:t>
            </a:r>
            <a:endParaRPr lang="en-IN" dirty="0"/>
          </a:p>
        </p:txBody>
      </p:sp>
    </p:spTree>
    <p:extLst>
      <p:ext uri="{BB962C8B-B14F-4D97-AF65-F5344CB8AC3E}">
        <p14:creationId xmlns:p14="http://schemas.microsoft.com/office/powerpoint/2010/main" val="532114330"/>
      </p:ext>
    </p:extLst>
  </p:cSld>
  <p:clrMapOvr>
    <a:masterClrMapping/>
  </p:clrMapOvr>
  <p:transition advTm="4000">
    <p:cut/>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0C75246-D4A1-5A77-FA35-7FE275EA68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7624" y="1412776"/>
            <a:ext cx="3844417" cy="4428551"/>
          </a:xfrm>
          <a:prstGeom prst="rect">
            <a:avLst/>
          </a:prstGeom>
        </p:spPr>
      </p:pic>
    </p:spTree>
    <p:extLst>
      <p:ext uri="{BB962C8B-B14F-4D97-AF65-F5344CB8AC3E}">
        <p14:creationId xmlns:p14="http://schemas.microsoft.com/office/powerpoint/2010/main" val="3760280962"/>
      </p:ext>
    </p:extLst>
  </p:cSld>
  <p:clrMapOvr>
    <a:masterClrMapping/>
  </p:clrMapOvr>
  <p:transition advTm="4000">
    <p:cut/>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36F750C-0911-B74C-1A32-92177178A61B}"/>
              </a:ext>
            </a:extLst>
          </p:cNvPr>
          <p:cNvSpPr txBox="1"/>
          <p:nvPr/>
        </p:nvSpPr>
        <p:spPr>
          <a:xfrm>
            <a:off x="3707904" y="980728"/>
            <a:ext cx="1728192" cy="369332"/>
          </a:xfrm>
          <a:prstGeom prst="rect">
            <a:avLst/>
          </a:prstGeom>
          <a:noFill/>
        </p:spPr>
        <p:txBody>
          <a:bodyPr wrap="square" rtlCol="0">
            <a:spAutoFit/>
          </a:bodyPr>
          <a:lstStyle/>
          <a:p>
            <a:r>
              <a:rPr lang="en-US" dirty="0"/>
              <a:t>Main Webpage</a:t>
            </a:r>
            <a:endParaRPr lang="en-IN" dirty="0"/>
          </a:p>
        </p:txBody>
      </p:sp>
      <p:pic>
        <p:nvPicPr>
          <p:cNvPr id="6" name="Picture 5">
            <a:extLst>
              <a:ext uri="{FF2B5EF4-FFF2-40B4-BE49-F238E27FC236}">
                <a16:creationId xmlns:a16="http://schemas.microsoft.com/office/drawing/2014/main" id="{AD0070D4-48AA-DDD0-96E1-3314CA7FC7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3772" y="1484784"/>
            <a:ext cx="8676456" cy="4789221"/>
          </a:xfrm>
          <a:prstGeom prst="rect">
            <a:avLst/>
          </a:prstGeom>
        </p:spPr>
      </p:pic>
    </p:spTree>
    <p:extLst>
      <p:ext uri="{BB962C8B-B14F-4D97-AF65-F5344CB8AC3E}">
        <p14:creationId xmlns:p14="http://schemas.microsoft.com/office/powerpoint/2010/main" val="3128157779"/>
      </p:ext>
    </p:extLst>
  </p:cSld>
  <p:clrMapOvr>
    <a:masterClrMapping/>
  </p:clrMapOvr>
  <p:transition advTm="4000">
    <p:cut/>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A8D6E24-CDB9-CBDB-7B0F-3062B600ABB7}"/>
              </a:ext>
            </a:extLst>
          </p:cNvPr>
          <p:cNvSpPr txBox="1"/>
          <p:nvPr/>
        </p:nvSpPr>
        <p:spPr>
          <a:xfrm>
            <a:off x="4067115" y="1372220"/>
            <a:ext cx="1009765" cy="369332"/>
          </a:xfrm>
          <a:prstGeom prst="rect">
            <a:avLst/>
          </a:prstGeom>
          <a:noFill/>
        </p:spPr>
        <p:txBody>
          <a:bodyPr wrap="square" rtlCol="0">
            <a:spAutoFit/>
          </a:bodyPr>
          <a:lstStyle/>
          <a:p>
            <a:r>
              <a:rPr lang="en-US"/>
              <a:t>YouTube </a:t>
            </a:r>
            <a:endParaRPr lang="en-IN" dirty="0"/>
          </a:p>
        </p:txBody>
      </p:sp>
      <p:pic>
        <p:nvPicPr>
          <p:cNvPr id="7" name="Picture 6">
            <a:extLst>
              <a:ext uri="{FF2B5EF4-FFF2-40B4-BE49-F238E27FC236}">
                <a16:creationId xmlns:a16="http://schemas.microsoft.com/office/drawing/2014/main" id="{2CD82733-B039-D37D-4EED-ED5CAB686F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82718" y="2060848"/>
            <a:ext cx="5378561" cy="3240266"/>
          </a:xfrm>
          <a:prstGeom prst="rect">
            <a:avLst/>
          </a:prstGeom>
        </p:spPr>
      </p:pic>
    </p:spTree>
    <p:extLst>
      <p:ext uri="{BB962C8B-B14F-4D97-AF65-F5344CB8AC3E}">
        <p14:creationId xmlns:p14="http://schemas.microsoft.com/office/powerpoint/2010/main" val="1722159928"/>
      </p:ext>
    </p:extLst>
  </p:cSld>
  <p:clrMapOvr>
    <a:masterClrMapping/>
  </p:clrMapOvr>
  <p:transition advTm="4000">
    <p:cut/>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571F691-B7B4-4D40-AC54-82480C4C0D5F}"/>
              </a:ext>
            </a:extLst>
          </p:cNvPr>
          <p:cNvSpPr txBox="1"/>
          <p:nvPr/>
        </p:nvSpPr>
        <p:spPr>
          <a:xfrm>
            <a:off x="539552" y="1052736"/>
            <a:ext cx="1728192" cy="369332"/>
          </a:xfrm>
          <a:prstGeom prst="rect">
            <a:avLst/>
          </a:prstGeom>
          <a:noFill/>
        </p:spPr>
        <p:txBody>
          <a:bodyPr wrap="square" rtlCol="0">
            <a:spAutoFit/>
          </a:bodyPr>
          <a:lstStyle/>
          <a:p>
            <a:r>
              <a:rPr lang="en-US" u="sng" dirty="0"/>
              <a:t>Code</a:t>
            </a:r>
            <a:endParaRPr lang="en-IN" u="sng" dirty="0"/>
          </a:p>
        </p:txBody>
      </p:sp>
      <p:sp>
        <p:nvSpPr>
          <p:cNvPr id="3" name="TextBox 2">
            <a:extLst>
              <a:ext uri="{FF2B5EF4-FFF2-40B4-BE49-F238E27FC236}">
                <a16:creationId xmlns:a16="http://schemas.microsoft.com/office/drawing/2014/main" id="{37073148-6345-833A-626F-03FF36BFC4DD}"/>
              </a:ext>
            </a:extLst>
          </p:cNvPr>
          <p:cNvSpPr txBox="1"/>
          <p:nvPr/>
        </p:nvSpPr>
        <p:spPr>
          <a:xfrm>
            <a:off x="971600" y="1532083"/>
            <a:ext cx="1152128" cy="369332"/>
          </a:xfrm>
          <a:prstGeom prst="rect">
            <a:avLst/>
          </a:prstGeom>
          <a:noFill/>
        </p:spPr>
        <p:txBody>
          <a:bodyPr wrap="square" rtlCol="0">
            <a:spAutoFit/>
          </a:bodyPr>
          <a:lstStyle/>
          <a:p>
            <a:r>
              <a:rPr lang="en-US" dirty="0"/>
              <a:t>1.HTML</a:t>
            </a:r>
            <a:endParaRPr lang="en-IN" dirty="0"/>
          </a:p>
        </p:txBody>
      </p:sp>
      <p:pic>
        <p:nvPicPr>
          <p:cNvPr id="5" name="Picture 4">
            <a:extLst>
              <a:ext uri="{FF2B5EF4-FFF2-40B4-BE49-F238E27FC236}">
                <a16:creationId xmlns:a16="http://schemas.microsoft.com/office/drawing/2014/main" id="{945EA83F-80BA-E199-930F-BD46C5445C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5617" y="2011430"/>
            <a:ext cx="3888432" cy="2841217"/>
          </a:xfrm>
          <a:prstGeom prst="rect">
            <a:avLst/>
          </a:prstGeom>
        </p:spPr>
      </p:pic>
      <p:pic>
        <p:nvPicPr>
          <p:cNvPr id="9" name="Picture 8">
            <a:extLst>
              <a:ext uri="{FF2B5EF4-FFF2-40B4-BE49-F238E27FC236}">
                <a16:creationId xmlns:a16="http://schemas.microsoft.com/office/drawing/2014/main" id="{082E8FA6-EE33-30DB-6EDF-951670D827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24128" y="2011430"/>
            <a:ext cx="2581538" cy="3384376"/>
          </a:xfrm>
          <a:prstGeom prst="rect">
            <a:avLst/>
          </a:prstGeom>
        </p:spPr>
      </p:pic>
    </p:spTree>
    <p:extLst>
      <p:ext uri="{BB962C8B-B14F-4D97-AF65-F5344CB8AC3E}">
        <p14:creationId xmlns:p14="http://schemas.microsoft.com/office/powerpoint/2010/main" val="707182243"/>
      </p:ext>
    </p:extLst>
  </p:cSld>
  <p:clrMapOvr>
    <a:masterClrMapping/>
  </p:clrMapOvr>
  <p:transition advTm="4000">
    <p:cut/>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7544" y="260648"/>
            <a:ext cx="5400600" cy="584775"/>
          </a:xfrm>
          <a:prstGeom prst="rect">
            <a:avLst/>
          </a:prstGeom>
          <a:noFill/>
        </p:spPr>
        <p:txBody>
          <a:bodyPr wrap="square" rtlCol="0">
            <a:spAutoFit/>
          </a:bodyPr>
          <a:lstStyle/>
          <a:p>
            <a:r>
              <a:rPr lang="en-US" sz="3200" b="1" dirty="0">
                <a:latin typeface="Times New Roman" pitchFamily="18" charset="0"/>
                <a:cs typeface="Times New Roman" pitchFamily="18" charset="0"/>
              </a:rPr>
              <a:t>Table of Contents</a:t>
            </a:r>
            <a:endParaRPr lang="en-US" b="1" dirty="0">
              <a:latin typeface="Times New Roman" pitchFamily="18" charset="0"/>
              <a:cs typeface="Times New Roman" pitchFamily="18" charset="0"/>
            </a:endParaRPr>
          </a:p>
        </p:txBody>
      </p:sp>
      <p:pic>
        <p:nvPicPr>
          <p:cNvPr id="7" name="Picture 6">
            <a:extLst>
              <a:ext uri="{FF2B5EF4-FFF2-40B4-BE49-F238E27FC236}">
                <a16:creationId xmlns:a16="http://schemas.microsoft.com/office/drawing/2014/main" id="{C1B60AC4-4238-09E2-1339-B4838BEA6F55}"/>
              </a:ext>
            </a:extLst>
          </p:cNvPr>
          <p:cNvPicPr>
            <a:picLocks noChangeAspect="1"/>
          </p:cNvPicPr>
          <p:nvPr/>
        </p:nvPicPr>
        <p:blipFill>
          <a:blip r:embed="rId2">
            <a:extLst>
              <a:ext uri="{BEBA8EAE-BF5A-486C-A8C5-ECC9F3942E4B}">
                <a14:imgProps xmlns:a14="http://schemas.microsoft.com/office/drawing/2010/main">
                  <a14:imgLayer r:embed="rId3">
                    <a14:imgEffect>
                      <a14:artisticLineDrawing/>
                    </a14:imgEffect>
                    <a14:imgEffect>
                      <a14:colorTemperature colorTemp="53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0" y="845423"/>
            <a:ext cx="9134855" cy="5868561"/>
          </a:xfrm>
          <a:prstGeom prst="rect">
            <a:avLst/>
          </a:prstGeom>
        </p:spPr>
      </p:pic>
      <p:sp>
        <p:nvSpPr>
          <p:cNvPr id="3" name="TextBox 2"/>
          <p:cNvSpPr txBox="1"/>
          <p:nvPr/>
        </p:nvSpPr>
        <p:spPr>
          <a:xfrm>
            <a:off x="323528" y="980728"/>
            <a:ext cx="6912768" cy="4401205"/>
          </a:xfrm>
          <a:prstGeom prst="rect">
            <a:avLst/>
          </a:prstGeom>
          <a:noFill/>
        </p:spPr>
        <p:txBody>
          <a:bodyPr wrap="square" rtlCol="0">
            <a:spAutoFit/>
          </a:bodyPr>
          <a:lstStyle/>
          <a:p>
            <a:pPr>
              <a:buFont typeface="Arial" pitchFamily="34" charset="0"/>
              <a:buChar char="•"/>
            </a:pPr>
            <a:r>
              <a:rPr lang="en-US" sz="2800" dirty="0">
                <a:latin typeface="Times New Roman" pitchFamily="18" charset="0"/>
                <a:cs typeface="Times New Roman" pitchFamily="18" charset="0"/>
              </a:rPr>
              <a:t>Introduction</a:t>
            </a:r>
          </a:p>
          <a:p>
            <a:pPr>
              <a:buFont typeface="Arial" pitchFamily="34" charset="0"/>
              <a:buChar char="•"/>
            </a:pPr>
            <a:r>
              <a:rPr lang="en-US" sz="2800" dirty="0">
                <a:latin typeface="Times New Roman" pitchFamily="18" charset="0"/>
                <a:cs typeface="Times New Roman" pitchFamily="18" charset="0"/>
              </a:rPr>
              <a:t>Problem Statement</a:t>
            </a:r>
          </a:p>
          <a:p>
            <a:pPr>
              <a:buFont typeface="Arial" pitchFamily="34" charset="0"/>
              <a:buChar char="•"/>
            </a:pPr>
            <a:r>
              <a:rPr lang="en-US" sz="2800" dirty="0">
                <a:latin typeface="Times New Roman" pitchFamily="18" charset="0"/>
                <a:cs typeface="Times New Roman" pitchFamily="18" charset="0"/>
              </a:rPr>
              <a:t>Technical Details</a:t>
            </a:r>
          </a:p>
          <a:p>
            <a:pPr>
              <a:buFont typeface="Arial" pitchFamily="34" charset="0"/>
              <a:buChar char="•"/>
            </a:pPr>
            <a:r>
              <a:rPr lang="en-US" sz="2800" dirty="0">
                <a:latin typeface="Times New Roman" pitchFamily="18" charset="0"/>
                <a:cs typeface="Times New Roman" pitchFamily="18" charset="0"/>
              </a:rPr>
              <a:t>Key Features </a:t>
            </a:r>
          </a:p>
          <a:p>
            <a:pPr>
              <a:buFont typeface="Arial" pitchFamily="34" charset="0"/>
              <a:buChar char="•"/>
            </a:pPr>
            <a:r>
              <a:rPr lang="en-US" sz="2800" dirty="0">
                <a:latin typeface="Times New Roman" pitchFamily="18" charset="0"/>
                <a:cs typeface="Times New Roman" pitchFamily="18" charset="0"/>
              </a:rPr>
              <a:t>Project Highlights</a:t>
            </a:r>
          </a:p>
          <a:p>
            <a:pPr>
              <a:buFont typeface="Arial" pitchFamily="34" charset="0"/>
              <a:buChar char="•"/>
            </a:pPr>
            <a:r>
              <a:rPr lang="en-US" sz="2800" dirty="0">
                <a:latin typeface="Times New Roman" pitchFamily="18" charset="0"/>
                <a:cs typeface="Times New Roman" pitchFamily="18" charset="0"/>
              </a:rPr>
              <a:t>Bonus Feature(optional)</a:t>
            </a:r>
          </a:p>
          <a:p>
            <a:pPr>
              <a:buFont typeface="Arial" pitchFamily="34" charset="0"/>
              <a:buChar char="•"/>
            </a:pPr>
            <a:r>
              <a:rPr lang="en-US" sz="2800" dirty="0">
                <a:latin typeface="Times New Roman" pitchFamily="18" charset="0"/>
                <a:cs typeface="Times New Roman" pitchFamily="18" charset="0"/>
              </a:rPr>
              <a:t>Conclusion</a:t>
            </a:r>
          </a:p>
          <a:p>
            <a:pPr>
              <a:buFont typeface="Arial" pitchFamily="34" charset="0"/>
              <a:buChar char="•"/>
            </a:pPr>
            <a:r>
              <a:rPr lang="en-US" sz="2800" dirty="0">
                <a:latin typeface="Times New Roman" pitchFamily="18" charset="0"/>
                <a:cs typeface="Times New Roman" pitchFamily="18" charset="0"/>
              </a:rPr>
              <a:t>References/Links used</a:t>
            </a:r>
          </a:p>
          <a:p>
            <a:pPr>
              <a:buFont typeface="Arial" pitchFamily="34" charset="0"/>
              <a:buChar char="•"/>
            </a:pPr>
            <a:endParaRPr lang="en-US" sz="2800" dirty="0">
              <a:latin typeface="Times New Roman" pitchFamily="18" charset="0"/>
              <a:cs typeface="Times New Roman" pitchFamily="18" charset="0"/>
            </a:endParaRPr>
          </a:p>
          <a:p>
            <a:pPr>
              <a:buFont typeface="Arial" pitchFamily="34" charset="0"/>
              <a:buChar char="•"/>
            </a:pPr>
            <a:endParaRPr lang="en-US" sz="2800" dirty="0">
              <a:latin typeface="Times New Roman" pitchFamily="18" charset="0"/>
              <a:cs typeface="Times New Roman" pitchFamily="18" charset="0"/>
            </a:endParaRPr>
          </a:p>
        </p:txBody>
      </p:sp>
      <p:pic>
        <p:nvPicPr>
          <p:cNvPr id="5" name="Picture 4">
            <a:extLst>
              <a:ext uri="{FF2B5EF4-FFF2-40B4-BE49-F238E27FC236}">
                <a16:creationId xmlns:a16="http://schemas.microsoft.com/office/drawing/2014/main" id="{4E300B3C-925A-2BB8-FA3D-ECDAAD4117A9}"/>
              </a:ext>
            </a:extLst>
          </p:cNvPr>
          <p:cNvPicPr>
            <a:picLocks noChangeAspect="1"/>
          </p:cNvPicPr>
          <p:nvPr/>
        </p:nvPicPr>
        <p:blipFill>
          <a:blip r:embed="rId4">
            <a:extLst>
              <a:ext uri="{BEBA8EAE-BF5A-486C-A8C5-ECC9F3942E4B}">
                <a14:imgProps xmlns:a14="http://schemas.microsoft.com/office/drawing/2010/main">
                  <a14:imgLayer r:embed="rId5">
                    <a14:imgEffect>
                      <a14:colorTemperature colorTemp="4700"/>
                    </a14:imgEffect>
                  </a14:imgLayer>
                </a14:imgProps>
              </a:ext>
              <a:ext uri="{28A0092B-C50C-407E-A947-70E740481C1C}">
                <a14:useLocalDpi xmlns:a14="http://schemas.microsoft.com/office/drawing/2010/main" val="0"/>
              </a:ext>
            </a:extLst>
          </a:blip>
          <a:stretch>
            <a:fillRect/>
          </a:stretch>
        </p:blipFill>
        <p:spPr>
          <a:xfrm>
            <a:off x="5076056" y="2312779"/>
            <a:ext cx="4058799" cy="4401205"/>
          </a:xfrm>
          <a:prstGeom prst="rect">
            <a:avLst/>
          </a:prstGeom>
        </p:spPr>
      </p:pic>
    </p:spTree>
  </p:cSld>
  <p:clrMapOvr>
    <a:masterClrMapping/>
  </p:clrMapOvr>
  <p:transition advTm="4000">
    <p:cut/>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728CC98-0146-2D7B-E549-650ECE576262}"/>
              </a:ext>
            </a:extLst>
          </p:cNvPr>
          <p:cNvSpPr txBox="1"/>
          <p:nvPr/>
        </p:nvSpPr>
        <p:spPr>
          <a:xfrm>
            <a:off x="539552" y="980728"/>
            <a:ext cx="864096" cy="369332"/>
          </a:xfrm>
          <a:prstGeom prst="rect">
            <a:avLst/>
          </a:prstGeom>
          <a:noFill/>
        </p:spPr>
        <p:txBody>
          <a:bodyPr wrap="square" rtlCol="0">
            <a:spAutoFit/>
          </a:bodyPr>
          <a:lstStyle/>
          <a:p>
            <a:r>
              <a:rPr lang="en-US" dirty="0"/>
              <a:t>2. CSS</a:t>
            </a:r>
            <a:endParaRPr lang="en-IN" dirty="0"/>
          </a:p>
        </p:txBody>
      </p:sp>
      <p:pic>
        <p:nvPicPr>
          <p:cNvPr id="4" name="Picture 3">
            <a:extLst>
              <a:ext uri="{FF2B5EF4-FFF2-40B4-BE49-F238E27FC236}">
                <a16:creationId xmlns:a16="http://schemas.microsoft.com/office/drawing/2014/main" id="{D2B3AA5E-67B4-51B9-753E-44C04E8602F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55576" y="1484784"/>
            <a:ext cx="2235888" cy="2920094"/>
          </a:xfrm>
          <a:prstGeom prst="rect">
            <a:avLst/>
          </a:prstGeom>
        </p:spPr>
      </p:pic>
      <p:cxnSp>
        <p:nvCxnSpPr>
          <p:cNvPr id="6" name="Straight Connector 5">
            <a:extLst>
              <a:ext uri="{FF2B5EF4-FFF2-40B4-BE49-F238E27FC236}">
                <a16:creationId xmlns:a16="http://schemas.microsoft.com/office/drawing/2014/main" id="{B67651BF-6AE0-AF91-F69A-9957010E0F36}"/>
              </a:ext>
            </a:extLst>
          </p:cNvPr>
          <p:cNvCxnSpPr>
            <a:cxnSpLocks/>
          </p:cNvCxnSpPr>
          <p:nvPr/>
        </p:nvCxnSpPr>
        <p:spPr>
          <a:xfrm>
            <a:off x="3347864" y="1350060"/>
            <a:ext cx="0" cy="5040560"/>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9C8B91E7-37C8-847D-6AB0-CFA2AA0172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5576" y="4539602"/>
            <a:ext cx="1798378" cy="2116519"/>
          </a:xfrm>
          <a:prstGeom prst="rect">
            <a:avLst/>
          </a:prstGeom>
        </p:spPr>
      </p:pic>
      <p:pic>
        <p:nvPicPr>
          <p:cNvPr id="19" name="Picture 18">
            <a:extLst>
              <a:ext uri="{FF2B5EF4-FFF2-40B4-BE49-F238E27FC236}">
                <a16:creationId xmlns:a16="http://schemas.microsoft.com/office/drawing/2014/main" id="{CE281BAA-20F8-B9D2-CD30-CF017E4579F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86715" y="1341674"/>
            <a:ext cx="2410732" cy="5314447"/>
          </a:xfrm>
          <a:prstGeom prst="rect">
            <a:avLst/>
          </a:prstGeom>
        </p:spPr>
      </p:pic>
    </p:spTree>
    <p:extLst>
      <p:ext uri="{BB962C8B-B14F-4D97-AF65-F5344CB8AC3E}">
        <p14:creationId xmlns:p14="http://schemas.microsoft.com/office/powerpoint/2010/main" val="2208669868"/>
      </p:ext>
    </p:extLst>
  </p:cSld>
  <p:clrMapOvr>
    <a:masterClrMapping/>
  </p:clrMapOvr>
  <p:transition advTm="4000">
    <p:cut/>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63701736-339D-6C6E-BC43-EC85FD2B3B08}"/>
              </a:ext>
            </a:extLst>
          </p:cNvPr>
          <p:cNvCxnSpPr/>
          <p:nvPr/>
        </p:nvCxnSpPr>
        <p:spPr>
          <a:xfrm>
            <a:off x="4427984" y="1097360"/>
            <a:ext cx="0" cy="5760640"/>
          </a:xfrm>
          <a:prstGeom prst="line">
            <a:avLst/>
          </a:prstGeom>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53D2DA37-6BF7-27B2-834E-0B9C16B8D6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1560" y="1484784"/>
            <a:ext cx="2743438" cy="4138019"/>
          </a:xfrm>
          <a:prstGeom prst="rect">
            <a:avLst/>
          </a:prstGeom>
        </p:spPr>
      </p:pic>
      <p:pic>
        <p:nvPicPr>
          <p:cNvPr id="9" name="Picture 8">
            <a:extLst>
              <a:ext uri="{FF2B5EF4-FFF2-40B4-BE49-F238E27FC236}">
                <a16:creationId xmlns:a16="http://schemas.microsoft.com/office/drawing/2014/main" id="{AF8EB50E-C2F5-811C-DABB-61501B9970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20072" y="1484784"/>
            <a:ext cx="2583404" cy="4046571"/>
          </a:xfrm>
          <a:prstGeom prst="rect">
            <a:avLst/>
          </a:prstGeom>
        </p:spPr>
      </p:pic>
    </p:spTree>
    <p:extLst>
      <p:ext uri="{BB962C8B-B14F-4D97-AF65-F5344CB8AC3E}">
        <p14:creationId xmlns:p14="http://schemas.microsoft.com/office/powerpoint/2010/main" val="948793245"/>
      </p:ext>
    </p:extLst>
  </p:cSld>
  <p:clrMapOvr>
    <a:masterClrMapping/>
  </p:clrMapOvr>
  <p:transition advTm="4000">
    <p:cut/>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9BA521E-17FC-592E-8CCA-D0F834BA45FD}"/>
              </a:ext>
            </a:extLst>
          </p:cNvPr>
          <p:cNvSpPr txBox="1"/>
          <p:nvPr/>
        </p:nvSpPr>
        <p:spPr>
          <a:xfrm>
            <a:off x="4031940" y="1268760"/>
            <a:ext cx="1260140" cy="400110"/>
          </a:xfrm>
          <a:prstGeom prst="rect">
            <a:avLst/>
          </a:prstGeom>
          <a:noFill/>
        </p:spPr>
        <p:txBody>
          <a:bodyPr wrap="square" rtlCol="0">
            <a:spAutoFit/>
          </a:bodyPr>
          <a:lstStyle/>
          <a:p>
            <a:r>
              <a:rPr lang="en-US" sz="2000" dirty="0"/>
              <a:t>Facebook</a:t>
            </a:r>
            <a:endParaRPr lang="en-IN" dirty="0"/>
          </a:p>
        </p:txBody>
      </p:sp>
      <p:pic>
        <p:nvPicPr>
          <p:cNvPr id="6" name="Picture 5">
            <a:extLst>
              <a:ext uri="{FF2B5EF4-FFF2-40B4-BE49-F238E27FC236}">
                <a16:creationId xmlns:a16="http://schemas.microsoft.com/office/drawing/2014/main" id="{C0C16DC1-237C-F278-24D0-E39892F93C8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26687" y="2108144"/>
            <a:ext cx="5890626" cy="3515211"/>
          </a:xfrm>
          <a:prstGeom prst="rect">
            <a:avLst/>
          </a:prstGeom>
        </p:spPr>
      </p:pic>
    </p:spTree>
    <p:extLst>
      <p:ext uri="{BB962C8B-B14F-4D97-AF65-F5344CB8AC3E}">
        <p14:creationId xmlns:p14="http://schemas.microsoft.com/office/powerpoint/2010/main" val="1913424334"/>
      </p:ext>
    </p:extLst>
  </p:cSld>
  <p:clrMapOvr>
    <a:masterClrMapping/>
  </p:clrMapOvr>
  <p:transition advTm="4000">
    <p:cut/>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118045A-603A-D1C8-9E42-4512FFEFFD3D}"/>
              </a:ext>
            </a:extLst>
          </p:cNvPr>
          <p:cNvSpPr txBox="1"/>
          <p:nvPr/>
        </p:nvSpPr>
        <p:spPr>
          <a:xfrm>
            <a:off x="539552" y="1052736"/>
            <a:ext cx="1728192" cy="369332"/>
          </a:xfrm>
          <a:prstGeom prst="rect">
            <a:avLst/>
          </a:prstGeom>
          <a:noFill/>
        </p:spPr>
        <p:txBody>
          <a:bodyPr wrap="square" rtlCol="0">
            <a:spAutoFit/>
          </a:bodyPr>
          <a:lstStyle/>
          <a:p>
            <a:r>
              <a:rPr lang="en-US" u="sng" dirty="0"/>
              <a:t>Code</a:t>
            </a:r>
            <a:endParaRPr lang="en-IN" u="sng" dirty="0"/>
          </a:p>
        </p:txBody>
      </p:sp>
      <p:pic>
        <p:nvPicPr>
          <p:cNvPr id="4" name="Picture 3">
            <a:extLst>
              <a:ext uri="{FF2B5EF4-FFF2-40B4-BE49-F238E27FC236}">
                <a16:creationId xmlns:a16="http://schemas.microsoft.com/office/drawing/2014/main" id="{1DF9E79C-4E91-507A-84F6-432465302C3D}"/>
              </a:ext>
            </a:extLst>
          </p:cNvPr>
          <p:cNvPicPr>
            <a:picLocks noChangeAspect="1"/>
          </p:cNvPicPr>
          <p:nvPr/>
        </p:nvPicPr>
        <p:blipFill>
          <a:blip r:embed="rId2"/>
          <a:stretch>
            <a:fillRect/>
          </a:stretch>
        </p:blipFill>
        <p:spPr>
          <a:xfrm>
            <a:off x="803140" y="1484784"/>
            <a:ext cx="1201016" cy="493819"/>
          </a:xfrm>
          <a:prstGeom prst="rect">
            <a:avLst/>
          </a:prstGeom>
        </p:spPr>
      </p:pic>
      <p:pic>
        <p:nvPicPr>
          <p:cNvPr id="6" name="Picture 5">
            <a:extLst>
              <a:ext uri="{FF2B5EF4-FFF2-40B4-BE49-F238E27FC236}">
                <a16:creationId xmlns:a16="http://schemas.microsoft.com/office/drawing/2014/main" id="{AA57AFEF-D596-976F-8ABB-B87BC859E3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3608" y="2132857"/>
            <a:ext cx="3990589" cy="3744416"/>
          </a:xfrm>
          <a:prstGeom prst="rect">
            <a:avLst/>
          </a:prstGeom>
        </p:spPr>
      </p:pic>
      <p:pic>
        <p:nvPicPr>
          <p:cNvPr id="8" name="Picture 7">
            <a:extLst>
              <a:ext uri="{FF2B5EF4-FFF2-40B4-BE49-F238E27FC236}">
                <a16:creationId xmlns:a16="http://schemas.microsoft.com/office/drawing/2014/main" id="{85471901-1CED-542C-2702-BB0058A8155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92080" y="2132857"/>
            <a:ext cx="3124471" cy="3558848"/>
          </a:xfrm>
          <a:prstGeom prst="rect">
            <a:avLst/>
          </a:prstGeom>
        </p:spPr>
      </p:pic>
    </p:spTree>
    <p:extLst>
      <p:ext uri="{BB962C8B-B14F-4D97-AF65-F5344CB8AC3E}">
        <p14:creationId xmlns:p14="http://schemas.microsoft.com/office/powerpoint/2010/main" val="2515572719"/>
      </p:ext>
    </p:extLst>
  </p:cSld>
  <p:clrMapOvr>
    <a:masterClrMapping/>
  </p:clrMapOvr>
  <p:transition advTm="4000">
    <p:cut/>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49CE759-95BD-5620-D215-413C2421E18F}"/>
              </a:ext>
            </a:extLst>
          </p:cNvPr>
          <p:cNvSpPr txBox="1"/>
          <p:nvPr/>
        </p:nvSpPr>
        <p:spPr>
          <a:xfrm>
            <a:off x="539552" y="980728"/>
            <a:ext cx="864096" cy="369332"/>
          </a:xfrm>
          <a:prstGeom prst="rect">
            <a:avLst/>
          </a:prstGeom>
          <a:noFill/>
        </p:spPr>
        <p:txBody>
          <a:bodyPr wrap="square" rtlCol="0">
            <a:spAutoFit/>
          </a:bodyPr>
          <a:lstStyle/>
          <a:p>
            <a:r>
              <a:rPr lang="en-US" dirty="0"/>
              <a:t>2. CSS</a:t>
            </a:r>
            <a:endParaRPr lang="en-IN" dirty="0"/>
          </a:p>
        </p:txBody>
      </p:sp>
      <p:pic>
        <p:nvPicPr>
          <p:cNvPr id="4" name="Picture 3">
            <a:extLst>
              <a:ext uri="{FF2B5EF4-FFF2-40B4-BE49-F238E27FC236}">
                <a16:creationId xmlns:a16="http://schemas.microsoft.com/office/drawing/2014/main" id="{A8D4219F-959D-6E22-41FF-43411D49F3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5616" y="1350060"/>
            <a:ext cx="2774953" cy="4421337"/>
          </a:xfrm>
          <a:prstGeom prst="rect">
            <a:avLst/>
          </a:prstGeom>
        </p:spPr>
      </p:pic>
    </p:spTree>
    <p:extLst>
      <p:ext uri="{BB962C8B-B14F-4D97-AF65-F5344CB8AC3E}">
        <p14:creationId xmlns:p14="http://schemas.microsoft.com/office/powerpoint/2010/main" val="2469003887"/>
      </p:ext>
    </p:extLst>
  </p:cSld>
  <p:clrMapOvr>
    <a:masterClrMapping/>
  </p:clrMapOvr>
  <p:transition advTm="4000">
    <p:cut/>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4BFDB54-7A62-7E38-2534-F5E6D6879268}"/>
              </a:ext>
            </a:extLst>
          </p:cNvPr>
          <p:cNvSpPr txBox="1"/>
          <p:nvPr/>
        </p:nvSpPr>
        <p:spPr>
          <a:xfrm>
            <a:off x="4067944" y="1196752"/>
            <a:ext cx="1008112" cy="369332"/>
          </a:xfrm>
          <a:prstGeom prst="rect">
            <a:avLst/>
          </a:prstGeom>
          <a:noFill/>
        </p:spPr>
        <p:txBody>
          <a:bodyPr wrap="square" rtlCol="0">
            <a:spAutoFit/>
          </a:bodyPr>
          <a:lstStyle/>
          <a:p>
            <a:r>
              <a:rPr lang="en-US" dirty="0"/>
              <a:t>Twitter</a:t>
            </a:r>
            <a:endParaRPr lang="en-IN" dirty="0"/>
          </a:p>
        </p:txBody>
      </p:sp>
      <p:pic>
        <p:nvPicPr>
          <p:cNvPr id="4" name="Picture 3">
            <a:extLst>
              <a:ext uri="{FF2B5EF4-FFF2-40B4-BE49-F238E27FC236}">
                <a16:creationId xmlns:a16="http://schemas.microsoft.com/office/drawing/2014/main" id="{740D74C6-AE8B-C654-AB17-80B839AA78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1805" y="1988840"/>
            <a:ext cx="6360389" cy="4082942"/>
          </a:xfrm>
          <a:prstGeom prst="rect">
            <a:avLst/>
          </a:prstGeom>
        </p:spPr>
      </p:pic>
    </p:spTree>
    <p:extLst>
      <p:ext uri="{BB962C8B-B14F-4D97-AF65-F5344CB8AC3E}">
        <p14:creationId xmlns:p14="http://schemas.microsoft.com/office/powerpoint/2010/main" val="636358059"/>
      </p:ext>
    </p:extLst>
  </p:cSld>
  <p:clrMapOvr>
    <a:masterClrMapping/>
  </p:clrMapOvr>
  <p:transition advTm="4000">
    <p:cut/>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30D9295-CA4E-07DE-6754-F49AE2440F06}"/>
              </a:ext>
            </a:extLst>
          </p:cNvPr>
          <p:cNvSpPr txBox="1"/>
          <p:nvPr/>
        </p:nvSpPr>
        <p:spPr>
          <a:xfrm>
            <a:off x="539552" y="1052736"/>
            <a:ext cx="1728192" cy="369332"/>
          </a:xfrm>
          <a:prstGeom prst="rect">
            <a:avLst/>
          </a:prstGeom>
          <a:noFill/>
        </p:spPr>
        <p:txBody>
          <a:bodyPr wrap="square" rtlCol="0">
            <a:spAutoFit/>
          </a:bodyPr>
          <a:lstStyle/>
          <a:p>
            <a:r>
              <a:rPr lang="en-US" u="sng" dirty="0"/>
              <a:t>Code</a:t>
            </a:r>
            <a:endParaRPr lang="en-IN" u="sng" dirty="0"/>
          </a:p>
        </p:txBody>
      </p:sp>
      <p:pic>
        <p:nvPicPr>
          <p:cNvPr id="3" name="Picture 2">
            <a:extLst>
              <a:ext uri="{FF2B5EF4-FFF2-40B4-BE49-F238E27FC236}">
                <a16:creationId xmlns:a16="http://schemas.microsoft.com/office/drawing/2014/main" id="{A9DA9A1C-8CA5-5AE0-B3F7-9A980A546C59}"/>
              </a:ext>
            </a:extLst>
          </p:cNvPr>
          <p:cNvPicPr>
            <a:picLocks noChangeAspect="1"/>
          </p:cNvPicPr>
          <p:nvPr/>
        </p:nvPicPr>
        <p:blipFill>
          <a:blip r:embed="rId2"/>
          <a:stretch>
            <a:fillRect/>
          </a:stretch>
        </p:blipFill>
        <p:spPr>
          <a:xfrm>
            <a:off x="803140" y="1484784"/>
            <a:ext cx="1201016" cy="493819"/>
          </a:xfrm>
          <a:prstGeom prst="rect">
            <a:avLst/>
          </a:prstGeom>
        </p:spPr>
      </p:pic>
      <p:pic>
        <p:nvPicPr>
          <p:cNvPr id="5" name="Picture 4">
            <a:extLst>
              <a:ext uri="{FF2B5EF4-FFF2-40B4-BE49-F238E27FC236}">
                <a16:creationId xmlns:a16="http://schemas.microsoft.com/office/drawing/2014/main" id="{4E65A417-7A6E-31E7-FE86-640267252C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3569" y="2204864"/>
            <a:ext cx="4896544" cy="3453568"/>
          </a:xfrm>
          <a:prstGeom prst="rect">
            <a:avLst/>
          </a:prstGeom>
        </p:spPr>
      </p:pic>
      <p:pic>
        <p:nvPicPr>
          <p:cNvPr id="7" name="Picture 6">
            <a:extLst>
              <a:ext uri="{FF2B5EF4-FFF2-40B4-BE49-F238E27FC236}">
                <a16:creationId xmlns:a16="http://schemas.microsoft.com/office/drawing/2014/main" id="{889EBDD2-0209-A3CF-0D99-5FEF21C316B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40152" y="1978271"/>
            <a:ext cx="2880610" cy="3878916"/>
          </a:xfrm>
          <a:prstGeom prst="rect">
            <a:avLst/>
          </a:prstGeom>
        </p:spPr>
      </p:pic>
    </p:spTree>
    <p:extLst>
      <p:ext uri="{BB962C8B-B14F-4D97-AF65-F5344CB8AC3E}">
        <p14:creationId xmlns:p14="http://schemas.microsoft.com/office/powerpoint/2010/main" val="694326432"/>
      </p:ext>
    </p:extLst>
  </p:cSld>
  <p:clrMapOvr>
    <a:masterClrMapping/>
  </p:clrMapOvr>
  <p:transition advTm="4000">
    <p:cut/>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2E46C10-775F-2DB6-C72A-B6473FB36097}"/>
              </a:ext>
            </a:extLst>
          </p:cNvPr>
          <p:cNvSpPr txBox="1"/>
          <p:nvPr/>
        </p:nvSpPr>
        <p:spPr>
          <a:xfrm>
            <a:off x="539552" y="980728"/>
            <a:ext cx="864096" cy="369332"/>
          </a:xfrm>
          <a:prstGeom prst="rect">
            <a:avLst/>
          </a:prstGeom>
          <a:noFill/>
        </p:spPr>
        <p:txBody>
          <a:bodyPr wrap="square" rtlCol="0">
            <a:spAutoFit/>
          </a:bodyPr>
          <a:lstStyle/>
          <a:p>
            <a:r>
              <a:rPr lang="en-US" dirty="0"/>
              <a:t>2. CSS</a:t>
            </a:r>
            <a:endParaRPr lang="en-IN" dirty="0"/>
          </a:p>
        </p:txBody>
      </p:sp>
      <p:pic>
        <p:nvPicPr>
          <p:cNvPr id="4" name="Picture 3">
            <a:extLst>
              <a:ext uri="{FF2B5EF4-FFF2-40B4-BE49-F238E27FC236}">
                <a16:creationId xmlns:a16="http://schemas.microsoft.com/office/drawing/2014/main" id="{80FCDF10-A93D-2561-D234-8DA997D8CC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1600" y="1556792"/>
            <a:ext cx="3021851" cy="4592159"/>
          </a:xfrm>
          <a:prstGeom prst="rect">
            <a:avLst/>
          </a:prstGeom>
        </p:spPr>
      </p:pic>
    </p:spTree>
    <p:extLst>
      <p:ext uri="{BB962C8B-B14F-4D97-AF65-F5344CB8AC3E}">
        <p14:creationId xmlns:p14="http://schemas.microsoft.com/office/powerpoint/2010/main" val="2655379715"/>
      </p:ext>
    </p:extLst>
  </p:cSld>
  <p:clrMapOvr>
    <a:masterClrMapping/>
  </p:clrMapOvr>
  <p:transition advTm="4000">
    <p:cut/>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9C01908-CE2C-019E-3DAE-6F06F9C2CE58}"/>
              </a:ext>
            </a:extLst>
          </p:cNvPr>
          <p:cNvSpPr txBox="1"/>
          <p:nvPr/>
        </p:nvSpPr>
        <p:spPr>
          <a:xfrm>
            <a:off x="3635896" y="1052736"/>
            <a:ext cx="1224136" cy="369332"/>
          </a:xfrm>
          <a:prstGeom prst="rect">
            <a:avLst/>
          </a:prstGeom>
          <a:noFill/>
        </p:spPr>
        <p:txBody>
          <a:bodyPr wrap="square" rtlCol="0">
            <a:spAutoFit/>
          </a:bodyPr>
          <a:lstStyle/>
          <a:p>
            <a:r>
              <a:rPr lang="en-US" dirty="0"/>
              <a:t>Instagram</a:t>
            </a:r>
            <a:endParaRPr lang="en-IN" dirty="0"/>
          </a:p>
        </p:txBody>
      </p:sp>
      <p:pic>
        <p:nvPicPr>
          <p:cNvPr id="4" name="Picture 3">
            <a:extLst>
              <a:ext uri="{FF2B5EF4-FFF2-40B4-BE49-F238E27FC236}">
                <a16:creationId xmlns:a16="http://schemas.microsoft.com/office/drawing/2014/main" id="{2D406BBF-6154-5167-38E3-F5D46E10D0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9015" y="1772816"/>
            <a:ext cx="6905970" cy="4145982"/>
          </a:xfrm>
          <a:prstGeom prst="rect">
            <a:avLst/>
          </a:prstGeom>
        </p:spPr>
      </p:pic>
    </p:spTree>
    <p:extLst>
      <p:ext uri="{BB962C8B-B14F-4D97-AF65-F5344CB8AC3E}">
        <p14:creationId xmlns:p14="http://schemas.microsoft.com/office/powerpoint/2010/main" val="4165734772"/>
      </p:ext>
    </p:extLst>
  </p:cSld>
  <p:clrMapOvr>
    <a:masterClrMapping/>
  </p:clrMapOvr>
  <p:transition advTm="4000">
    <p:cut/>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0FE6DCC-B7AF-4393-042F-8531FA177543}"/>
              </a:ext>
            </a:extLst>
          </p:cNvPr>
          <p:cNvSpPr txBox="1"/>
          <p:nvPr/>
        </p:nvSpPr>
        <p:spPr>
          <a:xfrm>
            <a:off x="539552" y="1052736"/>
            <a:ext cx="1728192" cy="369332"/>
          </a:xfrm>
          <a:prstGeom prst="rect">
            <a:avLst/>
          </a:prstGeom>
          <a:noFill/>
        </p:spPr>
        <p:txBody>
          <a:bodyPr wrap="square" rtlCol="0">
            <a:spAutoFit/>
          </a:bodyPr>
          <a:lstStyle/>
          <a:p>
            <a:r>
              <a:rPr lang="en-US" u="sng" dirty="0"/>
              <a:t>Code</a:t>
            </a:r>
            <a:endParaRPr lang="en-IN" u="sng" dirty="0"/>
          </a:p>
        </p:txBody>
      </p:sp>
      <p:pic>
        <p:nvPicPr>
          <p:cNvPr id="3" name="Picture 2">
            <a:extLst>
              <a:ext uri="{FF2B5EF4-FFF2-40B4-BE49-F238E27FC236}">
                <a16:creationId xmlns:a16="http://schemas.microsoft.com/office/drawing/2014/main" id="{82C148E8-BD05-008F-CB76-152FEF980F17}"/>
              </a:ext>
            </a:extLst>
          </p:cNvPr>
          <p:cNvPicPr>
            <a:picLocks noChangeAspect="1"/>
          </p:cNvPicPr>
          <p:nvPr/>
        </p:nvPicPr>
        <p:blipFill>
          <a:blip r:embed="rId2"/>
          <a:stretch>
            <a:fillRect/>
          </a:stretch>
        </p:blipFill>
        <p:spPr>
          <a:xfrm>
            <a:off x="803140" y="1484784"/>
            <a:ext cx="1201016" cy="493819"/>
          </a:xfrm>
          <a:prstGeom prst="rect">
            <a:avLst/>
          </a:prstGeom>
        </p:spPr>
      </p:pic>
      <p:pic>
        <p:nvPicPr>
          <p:cNvPr id="5" name="Picture 4">
            <a:extLst>
              <a:ext uri="{FF2B5EF4-FFF2-40B4-BE49-F238E27FC236}">
                <a16:creationId xmlns:a16="http://schemas.microsoft.com/office/drawing/2014/main" id="{7626A087-782A-53D7-06E9-6055840A3B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3719" y="2204864"/>
            <a:ext cx="4920409" cy="3786159"/>
          </a:xfrm>
          <a:prstGeom prst="rect">
            <a:avLst/>
          </a:prstGeom>
        </p:spPr>
      </p:pic>
      <p:pic>
        <p:nvPicPr>
          <p:cNvPr id="7" name="Picture 6">
            <a:extLst>
              <a:ext uri="{FF2B5EF4-FFF2-40B4-BE49-F238E27FC236}">
                <a16:creationId xmlns:a16="http://schemas.microsoft.com/office/drawing/2014/main" id="{30F6E205-101E-DFC7-6ED5-C6D5C50D566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12160" y="2564904"/>
            <a:ext cx="2684708" cy="3168619"/>
          </a:xfrm>
          <a:prstGeom prst="rect">
            <a:avLst/>
          </a:prstGeom>
        </p:spPr>
      </p:pic>
    </p:spTree>
    <p:extLst>
      <p:ext uri="{BB962C8B-B14F-4D97-AF65-F5344CB8AC3E}">
        <p14:creationId xmlns:p14="http://schemas.microsoft.com/office/powerpoint/2010/main" val="4094362428"/>
      </p:ext>
    </p:extLst>
  </p:cSld>
  <p:clrMapOvr>
    <a:masterClrMapping/>
  </p:clrMapOvr>
  <p:transition advTm="4000">
    <p:cut/>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7544" y="260648"/>
            <a:ext cx="5400600" cy="584775"/>
          </a:xfrm>
          <a:prstGeom prst="rect">
            <a:avLst/>
          </a:prstGeom>
          <a:noFill/>
        </p:spPr>
        <p:txBody>
          <a:bodyPr wrap="square" rtlCol="0">
            <a:spAutoFit/>
          </a:bodyPr>
          <a:lstStyle/>
          <a:p>
            <a:r>
              <a:rPr lang="en-US" sz="3200" dirty="0">
                <a:latin typeface="Times New Roman" pitchFamily="18" charset="0"/>
                <a:cs typeface="Times New Roman" pitchFamily="18" charset="0"/>
              </a:rPr>
              <a:t>Introduction</a:t>
            </a:r>
          </a:p>
        </p:txBody>
      </p:sp>
      <p:pic>
        <p:nvPicPr>
          <p:cNvPr id="9" name="Picture 8">
            <a:extLst>
              <a:ext uri="{FF2B5EF4-FFF2-40B4-BE49-F238E27FC236}">
                <a16:creationId xmlns:a16="http://schemas.microsoft.com/office/drawing/2014/main" id="{1090601B-2D2E-8816-FC22-F5246DD3A565}"/>
              </a:ext>
            </a:extLst>
          </p:cNvPr>
          <p:cNvPicPr>
            <a:picLocks noChangeAspect="1"/>
          </p:cNvPicPr>
          <p:nvPr/>
        </p:nvPicPr>
        <p:blipFill>
          <a:blip r:embed="rId2">
            <a:alphaModFix amt="12000"/>
            <a:extLst>
              <a:ext uri="{BEBA8EAE-BF5A-486C-A8C5-ECC9F3942E4B}">
                <a14:imgProps xmlns:a14="http://schemas.microsoft.com/office/drawing/2010/main">
                  <a14:imgLayer r:embed="rId3">
                    <a14:imgEffect>
                      <a14:colorTemperature colorTemp="5300"/>
                    </a14:imgEffect>
                    <a14:imgEffect>
                      <a14:saturation sat="66000"/>
                    </a14:imgEffect>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0" y="845424"/>
            <a:ext cx="9144001" cy="5823936"/>
          </a:xfrm>
          <a:prstGeom prst="rect">
            <a:avLst/>
          </a:prstGeom>
        </p:spPr>
      </p:pic>
      <p:sp>
        <p:nvSpPr>
          <p:cNvPr id="3" name="Rectangle 2"/>
          <p:cNvSpPr/>
          <p:nvPr/>
        </p:nvSpPr>
        <p:spPr>
          <a:xfrm>
            <a:off x="395536" y="1196752"/>
            <a:ext cx="8136904" cy="5568640"/>
          </a:xfrm>
          <a:prstGeom prst="rect">
            <a:avLst/>
          </a:prstGeom>
        </p:spPr>
        <p:txBody>
          <a:bodyPr wrap="square">
            <a:spAutoFit/>
          </a:bodyPr>
          <a:lstStyle/>
          <a:p>
            <a:pPr>
              <a:lnSpc>
                <a:spcPct val="107000"/>
              </a:lnSpc>
              <a:spcAft>
                <a:spcPts val="800"/>
              </a:spcAft>
            </a:pPr>
            <a:r>
              <a:rPr lang="en-IN" sz="2000" b="1" u="sng" kern="100" dirty="0">
                <a:effectLst/>
                <a:latin typeface="Times New Roman" panose="02020603050405020304" pitchFamily="18" charset="0"/>
                <a:ea typeface="Calibri" panose="020F0502020204030204" pitchFamily="34" charset="0"/>
                <a:cs typeface="Times New Roman" panose="02020603050405020304" pitchFamily="18" charset="0"/>
              </a:rPr>
              <a:t>About the Project:</a:t>
            </a:r>
            <a:endParaRPr lang="en-IN" sz="20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2000" kern="100" dirty="0">
                <a:effectLst/>
                <a:latin typeface="Times New Roman" panose="02020603050405020304" pitchFamily="18" charset="0"/>
                <a:ea typeface="Calibri" panose="020F0502020204030204" pitchFamily="34" charset="0"/>
                <a:cs typeface="Times New Roman" panose="02020603050405020304" pitchFamily="18" charset="0"/>
              </a:rPr>
              <a:t>The project of this semester is the SOCIAL MEDIA DASHBOARD. A social media dashboard display all of the key parts of social media campaign in one place and provides quick insights into how well your social media strategies are working. </a:t>
            </a:r>
            <a:endParaRPr lang="en-IN" sz="20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2000" b="1" u="none" strike="noStrike" kern="1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IN" sz="20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2000" b="1" u="sng" kern="100" dirty="0">
                <a:effectLst/>
                <a:latin typeface="Times New Roman" panose="02020603050405020304" pitchFamily="18" charset="0"/>
                <a:ea typeface="Calibri" panose="020F0502020204030204" pitchFamily="34" charset="0"/>
                <a:cs typeface="Times New Roman" panose="02020603050405020304" pitchFamily="18" charset="0"/>
              </a:rPr>
              <a:t>Objective of Project:</a:t>
            </a:r>
            <a:endParaRPr lang="en-IN" sz="20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2000" kern="100" dirty="0">
                <a:effectLst/>
                <a:latin typeface="Times New Roman" panose="02020603050405020304" pitchFamily="18" charset="0"/>
                <a:ea typeface="Calibri" panose="020F0502020204030204" pitchFamily="34" charset="0"/>
                <a:cs typeface="Times New Roman" panose="02020603050405020304" pitchFamily="18" charset="0"/>
              </a:rPr>
              <a:t>Using a social media dashboard, we can observe which social media methods are most effective for us and our company, as well as which ones aren’t. We need social media dashboard for the same reason we do need any other specialized software in our business: it will help us stay organized, increase output, assist us in our work, have better knowledge of our performance, and enhance it.</a:t>
            </a:r>
            <a:endParaRPr lang="en-IN" sz="20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b="1" u="none" strike="noStrike" kern="1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cSld>
  <p:clrMapOvr>
    <a:masterClrMapping/>
  </p:clrMapOvr>
  <p:transition advTm="4000">
    <p:cut/>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07CAE65-369F-746D-B4C4-049140494F3D}"/>
              </a:ext>
            </a:extLst>
          </p:cNvPr>
          <p:cNvSpPr txBox="1"/>
          <p:nvPr/>
        </p:nvSpPr>
        <p:spPr>
          <a:xfrm>
            <a:off x="539552" y="980728"/>
            <a:ext cx="864096" cy="369332"/>
          </a:xfrm>
          <a:prstGeom prst="rect">
            <a:avLst/>
          </a:prstGeom>
          <a:noFill/>
        </p:spPr>
        <p:txBody>
          <a:bodyPr wrap="square" rtlCol="0">
            <a:spAutoFit/>
          </a:bodyPr>
          <a:lstStyle/>
          <a:p>
            <a:r>
              <a:rPr lang="en-US" dirty="0"/>
              <a:t>2. CSS</a:t>
            </a:r>
            <a:endParaRPr lang="en-IN" dirty="0"/>
          </a:p>
        </p:txBody>
      </p:sp>
      <p:pic>
        <p:nvPicPr>
          <p:cNvPr id="4" name="Picture 3">
            <a:extLst>
              <a:ext uri="{FF2B5EF4-FFF2-40B4-BE49-F238E27FC236}">
                <a16:creationId xmlns:a16="http://schemas.microsoft.com/office/drawing/2014/main" id="{14A6D437-901F-69D6-17E5-3592CFF67C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0315" y="1412776"/>
            <a:ext cx="2564864" cy="4796989"/>
          </a:xfrm>
          <a:prstGeom prst="rect">
            <a:avLst/>
          </a:prstGeom>
        </p:spPr>
      </p:pic>
    </p:spTree>
    <p:extLst>
      <p:ext uri="{BB962C8B-B14F-4D97-AF65-F5344CB8AC3E}">
        <p14:creationId xmlns:p14="http://schemas.microsoft.com/office/powerpoint/2010/main" val="3424085367"/>
      </p:ext>
    </p:extLst>
  </p:cSld>
  <p:clrMapOvr>
    <a:masterClrMapping/>
  </p:clrMapOvr>
  <p:transition advTm="4000">
    <p:cut/>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16AF936-8425-ECA4-CB89-9781B13D5FE0}"/>
              </a:ext>
            </a:extLst>
          </p:cNvPr>
          <p:cNvSpPr txBox="1"/>
          <p:nvPr/>
        </p:nvSpPr>
        <p:spPr>
          <a:xfrm>
            <a:off x="3995936" y="1196752"/>
            <a:ext cx="864096" cy="369332"/>
          </a:xfrm>
          <a:prstGeom prst="rect">
            <a:avLst/>
          </a:prstGeom>
          <a:noFill/>
        </p:spPr>
        <p:txBody>
          <a:bodyPr wrap="square" rtlCol="0">
            <a:spAutoFit/>
          </a:bodyPr>
          <a:lstStyle/>
          <a:p>
            <a:r>
              <a:rPr lang="en-IN" u="sng" dirty="0"/>
              <a:t>Charts</a:t>
            </a:r>
          </a:p>
        </p:txBody>
      </p:sp>
      <p:pic>
        <p:nvPicPr>
          <p:cNvPr id="4" name="Picture 3">
            <a:extLst>
              <a:ext uri="{FF2B5EF4-FFF2-40B4-BE49-F238E27FC236}">
                <a16:creationId xmlns:a16="http://schemas.microsoft.com/office/drawing/2014/main" id="{504F5A22-C835-AC6C-3697-594F99C3DEF6}"/>
              </a:ext>
            </a:extLst>
          </p:cNvPr>
          <p:cNvPicPr>
            <a:picLocks noChangeAspect="1"/>
          </p:cNvPicPr>
          <p:nvPr/>
        </p:nvPicPr>
        <p:blipFill>
          <a:blip r:embed="rId2"/>
          <a:stretch>
            <a:fillRect/>
          </a:stretch>
        </p:blipFill>
        <p:spPr>
          <a:xfrm>
            <a:off x="2503767" y="1844824"/>
            <a:ext cx="3848433" cy="4564776"/>
          </a:xfrm>
          <a:prstGeom prst="rect">
            <a:avLst/>
          </a:prstGeom>
        </p:spPr>
      </p:pic>
    </p:spTree>
    <p:extLst>
      <p:ext uri="{BB962C8B-B14F-4D97-AF65-F5344CB8AC3E}">
        <p14:creationId xmlns:p14="http://schemas.microsoft.com/office/powerpoint/2010/main" val="2974632923"/>
      </p:ext>
    </p:extLst>
  </p:cSld>
  <p:clrMapOvr>
    <a:masterClrMapping/>
  </p:clrMapOvr>
  <p:transition advTm="4000">
    <p:cut/>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1A40997-FC0F-7338-B572-44D3F47FF678}"/>
              </a:ext>
            </a:extLst>
          </p:cNvPr>
          <p:cNvSpPr txBox="1"/>
          <p:nvPr/>
        </p:nvSpPr>
        <p:spPr>
          <a:xfrm>
            <a:off x="827584" y="2235532"/>
            <a:ext cx="1656184" cy="369332"/>
          </a:xfrm>
          <a:prstGeom prst="rect">
            <a:avLst/>
          </a:prstGeom>
          <a:noFill/>
        </p:spPr>
        <p:txBody>
          <a:bodyPr wrap="square" rtlCol="0">
            <a:spAutoFit/>
          </a:bodyPr>
          <a:lstStyle/>
          <a:p>
            <a:r>
              <a:rPr lang="en-IN" u="sng" dirty="0"/>
              <a:t>1. HTML</a:t>
            </a:r>
          </a:p>
        </p:txBody>
      </p:sp>
      <p:pic>
        <p:nvPicPr>
          <p:cNvPr id="5" name="Picture 4">
            <a:extLst>
              <a:ext uri="{FF2B5EF4-FFF2-40B4-BE49-F238E27FC236}">
                <a16:creationId xmlns:a16="http://schemas.microsoft.com/office/drawing/2014/main" id="{4FF1D2A1-DF76-CF07-96F8-C98C8287811F}"/>
              </a:ext>
            </a:extLst>
          </p:cNvPr>
          <p:cNvPicPr>
            <a:picLocks noChangeAspect="1"/>
          </p:cNvPicPr>
          <p:nvPr/>
        </p:nvPicPr>
        <p:blipFill>
          <a:blip r:embed="rId2"/>
          <a:stretch>
            <a:fillRect/>
          </a:stretch>
        </p:blipFill>
        <p:spPr>
          <a:xfrm>
            <a:off x="827584" y="3407296"/>
            <a:ext cx="6469941" cy="1211685"/>
          </a:xfrm>
          <a:prstGeom prst="rect">
            <a:avLst/>
          </a:prstGeom>
        </p:spPr>
      </p:pic>
      <p:sp>
        <p:nvSpPr>
          <p:cNvPr id="6" name="TextBox 5">
            <a:extLst>
              <a:ext uri="{FF2B5EF4-FFF2-40B4-BE49-F238E27FC236}">
                <a16:creationId xmlns:a16="http://schemas.microsoft.com/office/drawing/2014/main" id="{B098704D-CD4D-39D4-A91F-F7FA6DDD31B4}"/>
              </a:ext>
            </a:extLst>
          </p:cNvPr>
          <p:cNvSpPr txBox="1"/>
          <p:nvPr/>
        </p:nvSpPr>
        <p:spPr>
          <a:xfrm>
            <a:off x="827584" y="1340768"/>
            <a:ext cx="2088232" cy="461665"/>
          </a:xfrm>
          <a:prstGeom prst="rect">
            <a:avLst/>
          </a:prstGeom>
          <a:noFill/>
        </p:spPr>
        <p:txBody>
          <a:bodyPr wrap="square" rtlCol="0">
            <a:spAutoFit/>
          </a:bodyPr>
          <a:lstStyle/>
          <a:p>
            <a:r>
              <a:rPr lang="en-IN" sz="2400" u="sng" dirty="0"/>
              <a:t>Codes</a:t>
            </a:r>
          </a:p>
        </p:txBody>
      </p:sp>
    </p:spTree>
    <p:extLst>
      <p:ext uri="{BB962C8B-B14F-4D97-AF65-F5344CB8AC3E}">
        <p14:creationId xmlns:p14="http://schemas.microsoft.com/office/powerpoint/2010/main" val="4050968827"/>
      </p:ext>
    </p:extLst>
  </p:cSld>
  <p:clrMapOvr>
    <a:masterClrMapping/>
  </p:clrMapOvr>
  <p:transition advTm="4000">
    <p:cut/>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A836434-558D-C077-B010-88C61FACAB34}"/>
              </a:ext>
            </a:extLst>
          </p:cNvPr>
          <p:cNvSpPr txBox="1"/>
          <p:nvPr/>
        </p:nvSpPr>
        <p:spPr>
          <a:xfrm>
            <a:off x="539552" y="1412776"/>
            <a:ext cx="1512168" cy="369332"/>
          </a:xfrm>
          <a:prstGeom prst="rect">
            <a:avLst/>
          </a:prstGeom>
          <a:noFill/>
        </p:spPr>
        <p:txBody>
          <a:bodyPr wrap="square" rtlCol="0">
            <a:spAutoFit/>
          </a:bodyPr>
          <a:lstStyle/>
          <a:p>
            <a:r>
              <a:rPr lang="en-IN" dirty="0"/>
              <a:t>2. </a:t>
            </a:r>
            <a:r>
              <a:rPr lang="en-IN" dirty="0" err="1"/>
              <a:t>Javascript</a:t>
            </a:r>
            <a:endParaRPr lang="en-IN" dirty="0"/>
          </a:p>
        </p:txBody>
      </p:sp>
      <p:pic>
        <p:nvPicPr>
          <p:cNvPr id="4" name="Picture 3">
            <a:extLst>
              <a:ext uri="{FF2B5EF4-FFF2-40B4-BE49-F238E27FC236}">
                <a16:creationId xmlns:a16="http://schemas.microsoft.com/office/drawing/2014/main" id="{1E52C055-5567-3570-6D36-44AEA5D9331B}"/>
              </a:ext>
            </a:extLst>
          </p:cNvPr>
          <p:cNvPicPr>
            <a:picLocks noChangeAspect="1"/>
          </p:cNvPicPr>
          <p:nvPr/>
        </p:nvPicPr>
        <p:blipFill>
          <a:blip r:embed="rId2"/>
          <a:stretch>
            <a:fillRect/>
          </a:stretch>
        </p:blipFill>
        <p:spPr>
          <a:xfrm>
            <a:off x="2267744" y="1782108"/>
            <a:ext cx="4468870" cy="4707300"/>
          </a:xfrm>
          <a:prstGeom prst="rect">
            <a:avLst/>
          </a:prstGeom>
        </p:spPr>
      </p:pic>
    </p:spTree>
    <p:extLst>
      <p:ext uri="{BB962C8B-B14F-4D97-AF65-F5344CB8AC3E}">
        <p14:creationId xmlns:p14="http://schemas.microsoft.com/office/powerpoint/2010/main" val="2813216355"/>
      </p:ext>
    </p:extLst>
  </p:cSld>
  <p:clrMapOvr>
    <a:masterClrMapping/>
  </p:clrMapOvr>
  <p:transition advTm="4000">
    <p:cut/>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B0D0AA3-6797-52AF-7C03-F2208B906C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84168" y="1534254"/>
            <a:ext cx="2880320" cy="2110769"/>
          </a:xfrm>
          <a:prstGeom prst="rect">
            <a:avLst/>
          </a:prstGeom>
        </p:spPr>
      </p:pic>
      <p:pic>
        <p:nvPicPr>
          <p:cNvPr id="7" name="Picture 6">
            <a:extLst>
              <a:ext uri="{FF2B5EF4-FFF2-40B4-BE49-F238E27FC236}">
                <a16:creationId xmlns:a16="http://schemas.microsoft.com/office/drawing/2014/main" id="{3BE6FC5E-B7EA-EF6E-514A-8BDA40D4E985}"/>
              </a:ext>
            </a:extLst>
          </p:cNvPr>
          <p:cNvPicPr>
            <a:picLocks noChangeAspect="1"/>
          </p:cNvPicPr>
          <p:nvPr/>
        </p:nvPicPr>
        <p:blipFill>
          <a:blip r:embed="rId3">
            <a:extLst>
              <a:ext uri="{BEBA8EAE-BF5A-486C-A8C5-ECC9F3942E4B}">
                <a14:imgProps xmlns:a14="http://schemas.microsoft.com/office/drawing/2010/main">
                  <a14:imgLayer r:embed="rId4">
                    <a14:imgEffect>
                      <a14:artisticLineDrawing/>
                    </a14:imgEffect>
                    <a14:imgEffect>
                      <a14:colorTemperature colorTemp="59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23589" y="845423"/>
            <a:ext cx="9120411" cy="5887829"/>
          </a:xfrm>
          <a:prstGeom prst="rect">
            <a:avLst/>
          </a:prstGeom>
        </p:spPr>
      </p:pic>
      <p:sp>
        <p:nvSpPr>
          <p:cNvPr id="2" name="TextBox 1"/>
          <p:cNvSpPr txBox="1"/>
          <p:nvPr/>
        </p:nvSpPr>
        <p:spPr>
          <a:xfrm>
            <a:off x="467544" y="260648"/>
            <a:ext cx="5400600" cy="584775"/>
          </a:xfrm>
          <a:prstGeom prst="rect">
            <a:avLst/>
          </a:prstGeom>
          <a:noFill/>
        </p:spPr>
        <p:txBody>
          <a:bodyPr wrap="square" rtlCol="0">
            <a:spAutoFit/>
          </a:bodyPr>
          <a:lstStyle/>
          <a:p>
            <a:r>
              <a:rPr lang="en-US" sz="3200" dirty="0">
                <a:latin typeface="Times New Roman" pitchFamily="18" charset="0"/>
                <a:cs typeface="Times New Roman" pitchFamily="18" charset="0"/>
              </a:rPr>
              <a:t>Conclusion</a:t>
            </a:r>
          </a:p>
        </p:txBody>
      </p:sp>
      <p:pic>
        <p:nvPicPr>
          <p:cNvPr id="9" name="Picture 8">
            <a:extLst>
              <a:ext uri="{FF2B5EF4-FFF2-40B4-BE49-F238E27FC236}">
                <a16:creationId xmlns:a16="http://schemas.microsoft.com/office/drawing/2014/main" id="{9CAA4423-E41E-B3D8-BCAE-BA661541EF2B}"/>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4700"/>
                    </a14:imgEffect>
                    <a14:imgEffect>
                      <a14:saturation sat="66000"/>
                    </a14:imgEffect>
                  </a14:imgLayer>
                </a14:imgProps>
              </a:ext>
              <a:ext uri="{28A0092B-C50C-407E-A947-70E740481C1C}">
                <a14:useLocalDpi xmlns:a14="http://schemas.microsoft.com/office/drawing/2010/main" val="0"/>
              </a:ext>
            </a:extLst>
          </a:blip>
          <a:stretch>
            <a:fillRect/>
          </a:stretch>
        </p:blipFill>
        <p:spPr>
          <a:xfrm>
            <a:off x="6351959" y="1484784"/>
            <a:ext cx="2702285" cy="2537147"/>
          </a:xfrm>
          <a:prstGeom prst="rect">
            <a:avLst/>
          </a:prstGeom>
        </p:spPr>
      </p:pic>
      <p:sp>
        <p:nvSpPr>
          <p:cNvPr id="3" name="Rectangle 2"/>
          <p:cNvSpPr/>
          <p:nvPr/>
        </p:nvSpPr>
        <p:spPr>
          <a:xfrm>
            <a:off x="395536" y="1196752"/>
            <a:ext cx="8136904" cy="5321072"/>
          </a:xfrm>
          <a:prstGeom prst="rect">
            <a:avLst/>
          </a:prstGeom>
        </p:spPr>
        <p:txBody>
          <a:bodyPr wrap="square">
            <a:spAutoFit/>
          </a:bodyPr>
          <a:lstStyle/>
          <a:p>
            <a:pPr>
              <a:lnSpc>
                <a:spcPct val="107000"/>
              </a:lnSpc>
              <a:spcAft>
                <a:spcPts val="800"/>
              </a:spcAft>
            </a:pPr>
            <a:r>
              <a:rPr lang="en-IN" kern="100" dirty="0">
                <a:effectLst/>
                <a:latin typeface="Times New Roman" panose="02020603050405020304" pitchFamily="18" charset="0"/>
                <a:ea typeface="Calibri" panose="020F0502020204030204" pitchFamily="34" charset="0"/>
                <a:cs typeface="Times New Roman" panose="02020603050405020304" pitchFamily="18" charset="0"/>
              </a:rPr>
              <a:t>While developing the system a conscious effort has been made to create and develop a software package, making use of available tools, techniques  and                       resources – that would generate a proper system for working                                        of SOCIAL DASHBOARD.</a:t>
            </a:r>
            <a:endParaRPr lang="en-IN"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kern="100" dirty="0">
                <a:effectLst/>
                <a:latin typeface="Times New Roman" panose="02020603050405020304" pitchFamily="18" charset="0"/>
                <a:ea typeface="Calibri" panose="020F0502020204030204" pitchFamily="34" charset="0"/>
                <a:cs typeface="Times New Roman" panose="02020603050405020304" pitchFamily="18" charset="0"/>
              </a:rPr>
              <a:t>We understand the immense potential of a social media                                              analytics dashboard is vital for effective strategizing, planning,                                  and monitoring of your social media efforts choosing the right                                dashboard can make all differences. A dashboard with a clear                                    and straightforward style can help improve the platform’s accessibility for users with disabilities, such as visual impairments. We have tried to assist you in navigating the platform more swiftly and efficiently, completing tasks. </a:t>
            </a:r>
            <a:endParaRPr lang="en-IN"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kern="100" dirty="0">
                <a:effectLst/>
                <a:latin typeface="Times New Roman" panose="02020603050405020304" pitchFamily="18" charset="0"/>
                <a:ea typeface="Calibri" panose="020F0502020204030204" pitchFamily="34" charset="0"/>
                <a:cs typeface="Times New Roman" panose="02020603050405020304" pitchFamily="18" charset="0"/>
              </a:rPr>
              <a:t>While making the system, an eye has been kept on making it as user-friendly. As such one may hope that the system will be acceptable to any user and will adequately meet his/her needs. It is a powerful tool that harnesses the capabilities of HTML and CSS to provide user with analysis of any socially networking website. By following proper testing and debugging procedures, we can ensure that this dashboard functions smoothly and delivers accurate results. </a:t>
            </a:r>
            <a:endParaRPr lang="en-IN"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cSld>
  <p:clrMapOvr>
    <a:masterClrMapping/>
  </p:clrMapOvr>
  <p:transition advTm="4000">
    <p:cut/>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7544" y="260648"/>
            <a:ext cx="5400600" cy="584775"/>
          </a:xfrm>
          <a:prstGeom prst="rect">
            <a:avLst/>
          </a:prstGeom>
          <a:noFill/>
        </p:spPr>
        <p:txBody>
          <a:bodyPr wrap="square" rtlCol="0">
            <a:spAutoFit/>
          </a:bodyPr>
          <a:lstStyle/>
          <a:p>
            <a:r>
              <a:rPr lang="en-US" sz="3200" dirty="0">
                <a:latin typeface="Times New Roman" pitchFamily="18" charset="0"/>
                <a:cs typeface="Times New Roman" pitchFamily="18" charset="0"/>
              </a:rPr>
              <a:t>References/Links used</a:t>
            </a:r>
          </a:p>
        </p:txBody>
      </p:sp>
      <p:pic>
        <p:nvPicPr>
          <p:cNvPr id="5" name="Picture 4">
            <a:extLst>
              <a:ext uri="{FF2B5EF4-FFF2-40B4-BE49-F238E27FC236}">
                <a16:creationId xmlns:a16="http://schemas.microsoft.com/office/drawing/2014/main" id="{7B917A0E-8846-F09B-8017-C77735E728DD}"/>
              </a:ext>
            </a:extLst>
          </p:cNvPr>
          <p:cNvPicPr>
            <a:picLocks noChangeAspect="1"/>
          </p:cNvPicPr>
          <p:nvPr/>
        </p:nvPicPr>
        <p:blipFill>
          <a:blip r:embed="rId2">
            <a:extLst>
              <a:ext uri="{BEBA8EAE-BF5A-486C-A8C5-ECC9F3942E4B}">
                <a14:imgProps xmlns:a14="http://schemas.microsoft.com/office/drawing/2010/main">
                  <a14:imgLayer r:embed="rId3">
                    <a14:imgEffect>
                      <a14:artisticLineDrawing/>
                    </a14:imgEffect>
                    <a14:imgEffect>
                      <a14:saturation sat="66000"/>
                    </a14:imgEffect>
                  </a14:imgLayer>
                </a14:imgProps>
              </a:ext>
              <a:ext uri="{28A0092B-C50C-407E-A947-70E740481C1C}">
                <a14:useLocalDpi xmlns:a14="http://schemas.microsoft.com/office/drawing/2010/main" val="0"/>
              </a:ext>
            </a:extLst>
          </a:blip>
          <a:stretch>
            <a:fillRect/>
          </a:stretch>
        </p:blipFill>
        <p:spPr>
          <a:xfrm>
            <a:off x="0" y="845423"/>
            <a:ext cx="9144000" cy="5895945"/>
          </a:xfrm>
          <a:prstGeom prst="rect">
            <a:avLst/>
          </a:prstGeom>
        </p:spPr>
      </p:pic>
      <p:sp>
        <p:nvSpPr>
          <p:cNvPr id="3" name="Rectangle 2"/>
          <p:cNvSpPr/>
          <p:nvPr/>
        </p:nvSpPr>
        <p:spPr>
          <a:xfrm>
            <a:off x="395536" y="1196752"/>
            <a:ext cx="8136904" cy="2154564"/>
          </a:xfrm>
          <a:prstGeom prst="rect">
            <a:avLst/>
          </a:prstGeom>
        </p:spPr>
        <p:txBody>
          <a:bodyPr wrap="square">
            <a:spAutoFit/>
          </a:bodyPr>
          <a:lstStyle/>
          <a:p>
            <a:pPr>
              <a:buFont typeface="Arial" pitchFamily="34" charset="0"/>
              <a:buChar char="•"/>
            </a:pPr>
            <a:endParaRPr lang="en-US" sz="3200" dirty="0">
              <a:latin typeface="Times New Roman" pitchFamily="18" charset="0"/>
              <a:cs typeface="Times New Roman" pitchFamily="18" charset="0"/>
            </a:endParaRPr>
          </a:p>
          <a:p>
            <a:pPr>
              <a:lnSpc>
                <a:spcPct val="107000"/>
              </a:lnSpc>
              <a:spcAft>
                <a:spcPts val="800"/>
              </a:spcAft>
            </a:pP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List of all the links and references used in this in this project :</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IN" sz="1800" u="sng" kern="100" dirty="0">
                <a:solidFill>
                  <a:srgbClr val="0563C1"/>
                </a:solidFill>
                <a:effectLst/>
                <a:latin typeface="Times New Roman" panose="02020603050405020304" pitchFamily="18" charset="0"/>
                <a:ea typeface="Calibri" panose="020F0502020204030204" pitchFamily="34" charset="0"/>
                <a:cs typeface="Times New Roman" panose="02020603050405020304" pitchFamily="18" charset="0"/>
                <a:hlinkClick r:id="rId4"/>
              </a:rPr>
              <a:t>https://bulk.ly/social-media-dashboard/</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IN" sz="1800" u="sng" kern="100" dirty="0">
                <a:solidFill>
                  <a:srgbClr val="0563C1"/>
                </a:solidFill>
                <a:effectLst/>
                <a:latin typeface="Times New Roman" panose="02020603050405020304" pitchFamily="18" charset="0"/>
                <a:ea typeface="Calibri" panose="020F0502020204030204" pitchFamily="34" charset="0"/>
                <a:cs typeface="Times New Roman" panose="02020603050405020304" pitchFamily="18" charset="0"/>
                <a:hlinkClick r:id="rId5"/>
              </a:rPr>
              <a:t>https://slidesgpt.com/</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IN" sz="1800" u="sng" kern="100" dirty="0">
                <a:solidFill>
                  <a:srgbClr val="0563C1"/>
                </a:solidFill>
                <a:effectLst/>
                <a:latin typeface="Times New Roman" panose="02020603050405020304" pitchFamily="18" charset="0"/>
                <a:ea typeface="Calibri" panose="020F0502020204030204" pitchFamily="34" charset="0"/>
                <a:cs typeface="Times New Roman" panose="02020603050405020304" pitchFamily="18" charset="0"/>
                <a:hlinkClick r:id="rId6"/>
              </a:rPr>
              <a:t>https://youtu.be/dxNc5zNxYXE?si=CrU7lpiyHbT9_QG9</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r>
              <a:rPr lang="en-IN" sz="1800" u="sng" kern="100" dirty="0">
                <a:solidFill>
                  <a:srgbClr val="0563C1"/>
                </a:solidFill>
                <a:effectLst/>
                <a:latin typeface="Times New Roman" panose="02020603050405020304" pitchFamily="18" charset="0"/>
                <a:ea typeface="Calibri" panose="020F0502020204030204" pitchFamily="34" charset="0"/>
                <a:cs typeface="Times New Roman" panose="02020603050405020304" pitchFamily="18" charset="0"/>
                <a:hlinkClick r:id="rId4"/>
              </a:rPr>
              <a:t>https://bulk.ly/social-media-dashboard/</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cSld>
  <p:clrMapOvr>
    <a:masterClrMapping/>
  </p:clrMapOvr>
  <p:transition advTm="4000">
    <p:cut/>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AutoShape 4" descr="Download The Best Thank You Slide For PPT Presentation"/>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30" name="AutoShape 6" descr="Download The Best Thank You Slide For PPT Presentation"/>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32" name="AutoShape 8" descr="Download The Best Thank You Slide For PPT Presentation"/>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1034" name="Picture 10" descr="Thank you cards Images | Free Vectors, Stock Photos &amp; PSD"/>
          <p:cNvPicPr>
            <a:picLocks noChangeAspect="1" noChangeArrowheads="1"/>
          </p:cNvPicPr>
          <p:nvPr/>
        </p:nvPicPr>
        <p:blipFill>
          <a:blip r:embed="rId2" cstate="print"/>
          <a:srcRect/>
          <a:stretch>
            <a:fillRect/>
          </a:stretch>
        </p:blipFill>
        <p:spPr bwMode="auto">
          <a:xfrm>
            <a:off x="0" y="857232"/>
            <a:ext cx="9144000" cy="5786478"/>
          </a:xfrm>
          <a:prstGeom prst="rect">
            <a:avLst/>
          </a:prstGeom>
          <a:noFill/>
        </p:spPr>
      </p:pic>
    </p:spTree>
  </p:cSld>
  <p:clrMapOvr>
    <a:masterClrMapping/>
  </p:clrMapOvr>
  <p:transition advTm="4000">
    <p:cut/>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BF8911D1-7B69-7E98-F573-E024A450CC47}"/>
              </a:ext>
            </a:extLst>
          </p:cNvPr>
          <p:cNvPicPr>
            <a:picLocks noChangeAspect="1"/>
          </p:cNvPicPr>
          <p:nvPr/>
        </p:nvPicPr>
        <p:blipFill>
          <a:blip r:embed="rId2">
            <a:extLst>
              <a:ext uri="{BEBA8EAE-BF5A-486C-A8C5-ECC9F3942E4B}">
                <a14:imgProps xmlns:a14="http://schemas.microsoft.com/office/drawing/2010/main">
                  <a14:imgLayer r:embed="rId3">
                    <a14:imgEffect>
                      <a14:artisticLineDrawing/>
                    </a14:imgEffect>
                    <a14:imgEffect>
                      <a14:colorTemperature colorTemp="59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0" y="836712"/>
            <a:ext cx="9144000" cy="5904656"/>
          </a:xfrm>
          <a:prstGeom prst="rect">
            <a:avLst/>
          </a:prstGeom>
        </p:spPr>
      </p:pic>
      <p:sp>
        <p:nvSpPr>
          <p:cNvPr id="2" name="TextBox 1">
            <a:extLst>
              <a:ext uri="{FF2B5EF4-FFF2-40B4-BE49-F238E27FC236}">
                <a16:creationId xmlns:a16="http://schemas.microsoft.com/office/drawing/2014/main" id="{4CDC1D3B-FC34-4AC5-EFC2-59F20E4EEC62}"/>
              </a:ext>
            </a:extLst>
          </p:cNvPr>
          <p:cNvSpPr txBox="1"/>
          <p:nvPr/>
        </p:nvSpPr>
        <p:spPr>
          <a:xfrm>
            <a:off x="467544" y="1340768"/>
            <a:ext cx="8280920" cy="4386907"/>
          </a:xfrm>
          <a:prstGeom prst="rect">
            <a:avLst/>
          </a:prstGeom>
          <a:noFill/>
        </p:spPr>
        <p:txBody>
          <a:bodyPr wrap="square" rtlCol="0">
            <a:spAutoFit/>
          </a:bodyPr>
          <a:lstStyle/>
          <a:p>
            <a:pPr>
              <a:lnSpc>
                <a:spcPct val="107000"/>
              </a:lnSpc>
              <a:spcAft>
                <a:spcPts val="800"/>
              </a:spcAft>
            </a:pPr>
            <a:r>
              <a:rPr lang="en-IN" sz="2000" b="1" u="sng" kern="100" dirty="0">
                <a:effectLst/>
                <a:latin typeface="Times New Roman" panose="02020603050405020304" pitchFamily="18" charset="0"/>
                <a:ea typeface="Calibri" panose="020F0502020204030204" pitchFamily="34" charset="0"/>
                <a:cs typeface="Times New Roman" panose="02020603050405020304" pitchFamily="18" charset="0"/>
              </a:rPr>
              <a:t>TOOL USED: </a:t>
            </a:r>
            <a:endParaRPr lang="en-IN" sz="20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2000" kern="100" dirty="0">
                <a:effectLst/>
                <a:latin typeface="Times New Roman" panose="02020603050405020304" pitchFamily="18" charset="0"/>
                <a:ea typeface="Calibri" panose="020F0502020204030204" pitchFamily="34" charset="0"/>
                <a:cs typeface="Times New Roman" panose="02020603050405020304" pitchFamily="18" charset="0"/>
              </a:rPr>
              <a:t>For making of this website we use Website-Building Platform that is: </a:t>
            </a:r>
            <a:endParaRPr lang="en-IN" sz="20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IN" sz="2000" kern="100" dirty="0">
                <a:effectLst/>
                <a:latin typeface="Times New Roman" panose="02020603050405020304" pitchFamily="18" charset="0"/>
                <a:ea typeface="Calibri" panose="020F0502020204030204" pitchFamily="34" charset="0"/>
                <a:cs typeface="Times New Roman" panose="02020603050405020304" pitchFamily="18" charset="0"/>
              </a:rPr>
              <a:t>HYPERTEXT MARKUP LANGUAGE (HTML)</a:t>
            </a:r>
            <a:endParaRPr lang="en-IN" sz="20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r>
              <a:rPr lang="en-IN" sz="2000" kern="100" dirty="0">
                <a:effectLst/>
                <a:latin typeface="Times New Roman" panose="02020603050405020304" pitchFamily="18" charset="0"/>
                <a:ea typeface="Calibri" panose="020F0502020204030204" pitchFamily="34" charset="0"/>
                <a:cs typeface="Times New Roman" panose="02020603050405020304" pitchFamily="18" charset="0"/>
              </a:rPr>
              <a:t>CASCADING STYLE SHEET (CSS)</a:t>
            </a:r>
          </a:p>
          <a:p>
            <a:pPr marL="342900" lvl="0" indent="-342900">
              <a:lnSpc>
                <a:spcPct val="107000"/>
              </a:lnSpc>
              <a:spcAft>
                <a:spcPts val="800"/>
              </a:spcAft>
              <a:buFont typeface="Symbol" panose="05050102010706020507" pitchFamily="18" charset="2"/>
              <a:buChar char=""/>
            </a:pPr>
            <a:r>
              <a:rPr lang="en-IN" sz="2000" kern="100" dirty="0">
                <a:latin typeface="Times New Roman" panose="02020603050405020304" pitchFamily="18" charset="0"/>
                <a:ea typeface="Calibri" panose="020F0502020204030204" pitchFamily="34" charset="0"/>
                <a:cs typeface="Times New Roman" panose="02020603050405020304" pitchFamily="18" charset="0"/>
              </a:rPr>
              <a:t>JAVASCRIPT (JS)</a:t>
            </a:r>
            <a:endParaRPr lang="en-IN" sz="20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2000" kern="1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IN" sz="20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2000" b="1" u="sng" kern="100" dirty="0">
                <a:effectLst/>
                <a:latin typeface="Times New Roman" panose="02020603050405020304" pitchFamily="18" charset="0"/>
                <a:ea typeface="Calibri" panose="020F0502020204030204" pitchFamily="34" charset="0"/>
                <a:cs typeface="Times New Roman" panose="02020603050405020304" pitchFamily="18" charset="0"/>
              </a:rPr>
              <a:t>TEAM MEMBERS:</a:t>
            </a:r>
            <a:endParaRPr lang="en-IN" sz="20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IN" sz="2000" kern="100" dirty="0" err="1">
                <a:effectLst/>
                <a:latin typeface="Times New Roman" panose="02020603050405020304" pitchFamily="18" charset="0"/>
                <a:ea typeface="Calibri" panose="020F0502020204030204" pitchFamily="34" charset="0"/>
                <a:cs typeface="Times New Roman" panose="02020603050405020304" pitchFamily="18" charset="0"/>
              </a:rPr>
              <a:t>Ritin</a:t>
            </a:r>
            <a:r>
              <a:rPr lang="en-IN" sz="2000" kern="100" dirty="0">
                <a:effectLst/>
                <a:latin typeface="Times New Roman" panose="02020603050405020304" pitchFamily="18" charset="0"/>
                <a:ea typeface="Calibri" panose="020F0502020204030204" pitchFamily="34" charset="0"/>
                <a:cs typeface="Times New Roman" panose="02020603050405020304" pitchFamily="18" charset="0"/>
              </a:rPr>
              <a:t> Chauhan                                                         </a:t>
            </a:r>
            <a:endParaRPr lang="en-IN" sz="20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IN" sz="2000" kern="100" dirty="0">
                <a:effectLst/>
                <a:latin typeface="Times New Roman" panose="02020603050405020304" pitchFamily="18" charset="0"/>
                <a:ea typeface="Calibri" panose="020F0502020204030204" pitchFamily="34" charset="0"/>
                <a:cs typeface="Times New Roman" panose="02020603050405020304" pitchFamily="18" charset="0"/>
              </a:rPr>
              <a:t>Riya Saini</a:t>
            </a:r>
            <a:endParaRPr lang="en-IN" sz="20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r>
              <a:rPr lang="en-IN" sz="2000" kern="100" dirty="0">
                <a:effectLst/>
                <a:latin typeface="Times New Roman" panose="02020603050405020304" pitchFamily="18" charset="0"/>
                <a:ea typeface="Calibri" panose="020F0502020204030204" pitchFamily="34" charset="0"/>
                <a:cs typeface="Times New Roman" panose="02020603050405020304" pitchFamily="18" charset="0"/>
              </a:rPr>
              <a:t>Rohan Maddhesiya</a:t>
            </a:r>
            <a:endParaRPr lang="en-IN" sz="20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IN" dirty="0"/>
          </a:p>
        </p:txBody>
      </p:sp>
      <p:pic>
        <p:nvPicPr>
          <p:cNvPr id="7" name="Picture 6">
            <a:extLst>
              <a:ext uri="{FF2B5EF4-FFF2-40B4-BE49-F238E27FC236}">
                <a16:creationId xmlns:a16="http://schemas.microsoft.com/office/drawing/2014/main" id="{BF21601A-D297-052D-93FE-156183362A6E}"/>
              </a:ext>
            </a:extLst>
          </p:cNvPr>
          <p:cNvPicPr>
            <a:picLocks noChangeAspect="1"/>
          </p:cNvPicPr>
          <p:nvPr/>
        </p:nvPicPr>
        <p:blipFill>
          <a:blip r:embed="rId4">
            <a:alphaModFix/>
            <a:extLst>
              <a:ext uri="{28A0092B-C50C-407E-A947-70E740481C1C}">
                <a14:useLocalDpi xmlns:a14="http://schemas.microsoft.com/office/drawing/2010/main" val="0"/>
              </a:ext>
            </a:extLst>
          </a:blip>
          <a:stretch>
            <a:fillRect/>
          </a:stretch>
        </p:blipFill>
        <p:spPr>
          <a:xfrm>
            <a:off x="5364088" y="4023780"/>
            <a:ext cx="2260284" cy="1480876"/>
          </a:xfrm>
          <a:prstGeom prst="rect">
            <a:avLst/>
          </a:prstGeom>
        </p:spPr>
      </p:pic>
      <p:pic>
        <p:nvPicPr>
          <p:cNvPr id="9" name="Picture 8">
            <a:extLst>
              <a:ext uri="{FF2B5EF4-FFF2-40B4-BE49-F238E27FC236}">
                <a16:creationId xmlns:a16="http://schemas.microsoft.com/office/drawing/2014/main" id="{1B1E6A14-A547-FAE1-E324-103454FB40F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12160" y="2948059"/>
            <a:ext cx="741562" cy="961881"/>
          </a:xfrm>
          <a:prstGeom prst="rect">
            <a:avLst/>
          </a:prstGeom>
        </p:spPr>
      </p:pic>
      <p:pic>
        <p:nvPicPr>
          <p:cNvPr id="11" name="Picture 10">
            <a:extLst>
              <a:ext uri="{FF2B5EF4-FFF2-40B4-BE49-F238E27FC236}">
                <a16:creationId xmlns:a16="http://schemas.microsoft.com/office/drawing/2014/main" id="{ECF62E83-6E32-AB55-5E4D-922E1FD8BF85}"/>
              </a:ext>
            </a:extLst>
          </p:cNvPr>
          <p:cNvPicPr>
            <a:picLocks noChangeAspect="1"/>
          </p:cNvPicPr>
          <p:nvPr/>
        </p:nvPicPr>
        <p:blipFill>
          <a:blip r:embed="rId6">
            <a:extLst>
              <a:ext uri="{BEBA8EAE-BF5A-486C-A8C5-ECC9F3942E4B}">
                <a14:imgProps xmlns:a14="http://schemas.microsoft.com/office/drawing/2010/main">
                  <a14:imgLayer r:embed="rId7">
                    <a14:imgEffect>
                      <a14:colorTemperature colorTemp="4700"/>
                    </a14:imgEffect>
                  </a14:imgLayer>
                </a14:imgProps>
              </a:ext>
              <a:ext uri="{28A0092B-C50C-407E-A947-70E740481C1C}">
                <a14:useLocalDpi xmlns:a14="http://schemas.microsoft.com/office/drawing/2010/main" val="0"/>
              </a:ext>
            </a:extLst>
          </a:blip>
          <a:stretch>
            <a:fillRect/>
          </a:stretch>
        </p:blipFill>
        <p:spPr>
          <a:xfrm>
            <a:off x="4283968" y="4228172"/>
            <a:ext cx="896003" cy="1127420"/>
          </a:xfrm>
          <a:prstGeom prst="rect">
            <a:avLst/>
          </a:prstGeom>
        </p:spPr>
      </p:pic>
      <p:pic>
        <p:nvPicPr>
          <p:cNvPr id="13" name="Picture 12">
            <a:extLst>
              <a:ext uri="{FF2B5EF4-FFF2-40B4-BE49-F238E27FC236}">
                <a16:creationId xmlns:a16="http://schemas.microsoft.com/office/drawing/2014/main" id="{1AFF69DB-80D0-3EEC-A209-5B1B493848F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668345" y="4293096"/>
            <a:ext cx="1023802" cy="1034832"/>
          </a:xfrm>
          <a:prstGeom prst="rect">
            <a:avLst/>
          </a:prstGeom>
        </p:spPr>
      </p:pic>
    </p:spTree>
    <p:extLst>
      <p:ext uri="{BB962C8B-B14F-4D97-AF65-F5344CB8AC3E}">
        <p14:creationId xmlns:p14="http://schemas.microsoft.com/office/powerpoint/2010/main" val="828764841"/>
      </p:ext>
    </p:extLst>
  </p:cSld>
  <p:clrMapOvr>
    <a:masterClrMapping/>
  </p:clrMapOvr>
  <p:transition advTm="4000">
    <p:cut/>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7544" y="260648"/>
            <a:ext cx="5400600" cy="584775"/>
          </a:xfrm>
          <a:prstGeom prst="rect">
            <a:avLst/>
          </a:prstGeom>
          <a:noFill/>
        </p:spPr>
        <p:txBody>
          <a:bodyPr wrap="square" rtlCol="0">
            <a:spAutoFit/>
          </a:bodyPr>
          <a:lstStyle/>
          <a:p>
            <a:r>
              <a:rPr lang="en-US" sz="3200" dirty="0">
                <a:latin typeface="Times New Roman" pitchFamily="18" charset="0"/>
                <a:cs typeface="Times New Roman" pitchFamily="18" charset="0"/>
              </a:rPr>
              <a:t>Problem Statement</a:t>
            </a:r>
          </a:p>
        </p:txBody>
      </p:sp>
      <p:pic>
        <p:nvPicPr>
          <p:cNvPr id="17" name="Picture 16">
            <a:extLst>
              <a:ext uri="{FF2B5EF4-FFF2-40B4-BE49-F238E27FC236}">
                <a16:creationId xmlns:a16="http://schemas.microsoft.com/office/drawing/2014/main" id="{60556755-6D6F-BD36-7DFB-8E73D1D7C027}"/>
              </a:ext>
            </a:extLst>
          </p:cNvPr>
          <p:cNvPicPr>
            <a:picLocks noChangeAspect="1"/>
          </p:cNvPicPr>
          <p:nvPr/>
        </p:nvPicPr>
        <p:blipFill>
          <a:blip r:embed="rId2">
            <a:extLst>
              <a:ext uri="{BEBA8EAE-BF5A-486C-A8C5-ECC9F3942E4B}">
                <a14:imgProps xmlns:a14="http://schemas.microsoft.com/office/drawing/2010/main">
                  <a14:imgLayer r:embed="rId3">
                    <a14:imgEffect>
                      <a14:artisticLineDrawing/>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0" y="845423"/>
            <a:ext cx="9144000" cy="5895945"/>
          </a:xfrm>
          <a:prstGeom prst="rect">
            <a:avLst/>
          </a:prstGeom>
        </p:spPr>
      </p:pic>
      <p:sp>
        <p:nvSpPr>
          <p:cNvPr id="4" name="TextBox 3">
            <a:extLst>
              <a:ext uri="{FF2B5EF4-FFF2-40B4-BE49-F238E27FC236}">
                <a16:creationId xmlns:a16="http://schemas.microsoft.com/office/drawing/2014/main" id="{FB7E5812-A520-E72B-59A3-10FB8F23F14D}"/>
              </a:ext>
            </a:extLst>
          </p:cNvPr>
          <p:cNvSpPr txBox="1"/>
          <p:nvPr/>
        </p:nvSpPr>
        <p:spPr>
          <a:xfrm>
            <a:off x="467544" y="1196752"/>
            <a:ext cx="8136904" cy="2954655"/>
          </a:xfrm>
          <a:prstGeom prst="rect">
            <a:avLst/>
          </a:prstGeom>
          <a:noFill/>
        </p:spPr>
        <p:txBody>
          <a:bodyPr wrap="square" rtlCol="0">
            <a:spAutoFit/>
          </a:bodyPr>
          <a:lstStyle/>
          <a:p>
            <a:r>
              <a:rPr lang="en-IN" sz="2400" kern="100" dirty="0">
                <a:effectLst/>
                <a:latin typeface="Times New Roman" panose="02020603050405020304" pitchFamily="18" charset="0"/>
                <a:ea typeface="Calibri" panose="020F0502020204030204" pitchFamily="34" charset="0"/>
                <a:cs typeface="Times New Roman" panose="02020603050405020304" pitchFamily="18" charset="0"/>
              </a:rPr>
              <a:t>In the digital age, the use of social media is pervasive, with billions of individuals and businesses actively engaging on platforms such as Facebook, twitter, Instagram, and </a:t>
            </a:r>
            <a:r>
              <a:rPr lang="en-IN" sz="2400" kern="100" dirty="0" err="1">
                <a:effectLst/>
                <a:latin typeface="Times New Roman" panose="02020603050405020304" pitchFamily="18" charset="0"/>
                <a:ea typeface="Calibri" panose="020F0502020204030204" pitchFamily="34" charset="0"/>
                <a:cs typeface="Times New Roman" panose="02020603050405020304" pitchFamily="18" charset="0"/>
              </a:rPr>
              <a:t>linkedin</a:t>
            </a:r>
            <a:r>
              <a:rPr lang="en-IN" sz="2400" kern="100" dirty="0">
                <a:effectLst/>
                <a:latin typeface="Times New Roman" panose="02020603050405020304" pitchFamily="18" charset="0"/>
                <a:ea typeface="Calibri" panose="020F0502020204030204" pitchFamily="34" charset="0"/>
                <a:cs typeface="Times New Roman" panose="02020603050405020304" pitchFamily="18" charset="0"/>
              </a:rPr>
              <a:t>. However, managing multiple social media accounts efficiently and making data-driven decision can be challenging. To address these issues, our project aims to develop a comprehensive Social Media Dashboard using HTML and CSS.  </a:t>
            </a:r>
            <a:endParaRPr lang="en-IN" sz="24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pic>
        <p:nvPicPr>
          <p:cNvPr id="7" name="Picture 6">
            <a:extLst>
              <a:ext uri="{FF2B5EF4-FFF2-40B4-BE49-F238E27FC236}">
                <a16:creationId xmlns:a16="http://schemas.microsoft.com/office/drawing/2014/main" id="{C9004EC6-80DD-17A3-FBB3-27E0FB892EFF}"/>
              </a:ext>
            </a:extLst>
          </p:cNvPr>
          <p:cNvPicPr>
            <a:picLocks noChangeAspect="1"/>
          </p:cNvPicPr>
          <p:nvPr/>
        </p:nvPicPr>
        <p:blipFill>
          <a:blip r:embed="rId4" cstate="print">
            <a:extLst>
              <a:ext uri="{BEBA8EAE-BF5A-486C-A8C5-ECC9F3942E4B}">
                <a14:imgProps xmlns:a14="http://schemas.microsoft.com/office/drawing/2010/main">
                  <a14:imgLayer r:embed="rId5">
                    <a14:imgEffect>
                      <a14:saturation sat="400000"/>
                    </a14:imgEffect>
                  </a14:imgLayer>
                </a14:imgProps>
              </a:ext>
              <a:ext uri="{28A0092B-C50C-407E-A947-70E740481C1C}">
                <a14:useLocalDpi xmlns:a14="http://schemas.microsoft.com/office/drawing/2010/main" val="0"/>
              </a:ext>
            </a:extLst>
          </a:blip>
          <a:stretch>
            <a:fillRect/>
          </a:stretch>
        </p:blipFill>
        <p:spPr>
          <a:xfrm>
            <a:off x="3834790" y="4502736"/>
            <a:ext cx="1837948" cy="451105"/>
          </a:xfrm>
          <a:prstGeom prst="rect">
            <a:avLst/>
          </a:prstGeom>
        </p:spPr>
      </p:pic>
      <p:pic>
        <p:nvPicPr>
          <p:cNvPr id="9" name="Picture 8">
            <a:extLst>
              <a:ext uri="{FF2B5EF4-FFF2-40B4-BE49-F238E27FC236}">
                <a16:creationId xmlns:a16="http://schemas.microsoft.com/office/drawing/2014/main" id="{992D20A3-7642-9096-31D8-F40D75D28746}"/>
              </a:ext>
            </a:extLst>
          </p:cNvPr>
          <p:cNvPicPr>
            <a:picLocks noChangeAspect="1"/>
          </p:cNvPicPr>
          <p:nvPr/>
        </p:nvPicPr>
        <p:blipFill>
          <a:blip r:embed="rId6" cstate="print">
            <a:extLst>
              <a:ext uri="{BEBA8EAE-BF5A-486C-A8C5-ECC9F3942E4B}">
                <a14:imgProps xmlns:a14="http://schemas.microsoft.com/office/drawing/2010/main">
                  <a14:imgLayer r:embed="rId7">
                    <a14:imgEffect>
                      <a14:saturation sat="400000"/>
                    </a14:imgEffect>
                  </a14:imgLayer>
                </a14:imgProps>
              </a:ext>
              <a:ext uri="{28A0092B-C50C-407E-A947-70E740481C1C}">
                <a14:useLocalDpi xmlns:a14="http://schemas.microsoft.com/office/drawing/2010/main" val="0"/>
              </a:ext>
            </a:extLst>
          </a:blip>
          <a:stretch>
            <a:fillRect/>
          </a:stretch>
        </p:blipFill>
        <p:spPr>
          <a:xfrm>
            <a:off x="2915816" y="5949280"/>
            <a:ext cx="1837948" cy="451105"/>
          </a:xfrm>
          <a:prstGeom prst="rect">
            <a:avLst/>
          </a:prstGeom>
        </p:spPr>
      </p:pic>
      <p:pic>
        <p:nvPicPr>
          <p:cNvPr id="11" name="Picture 10">
            <a:extLst>
              <a:ext uri="{FF2B5EF4-FFF2-40B4-BE49-F238E27FC236}">
                <a16:creationId xmlns:a16="http://schemas.microsoft.com/office/drawing/2014/main" id="{DEB55E2E-0297-3D5F-93E4-00FAFEE619B5}"/>
              </a:ext>
            </a:extLst>
          </p:cNvPr>
          <p:cNvPicPr>
            <a:picLocks noChangeAspect="1"/>
          </p:cNvPicPr>
          <p:nvPr/>
        </p:nvPicPr>
        <p:blipFill>
          <a:blip r:embed="rId8" cstate="print">
            <a:extLst>
              <a:ext uri="{BEBA8EAE-BF5A-486C-A8C5-ECC9F3942E4B}">
                <a14:imgProps xmlns:a14="http://schemas.microsoft.com/office/drawing/2010/main">
                  <a14:imgLayer r:embed="rId9">
                    <a14:imgEffect>
                      <a14:saturation sat="400000"/>
                    </a14:imgEffect>
                  </a14:imgLayer>
                </a14:imgProps>
              </a:ext>
              <a:ext uri="{28A0092B-C50C-407E-A947-70E740481C1C}">
                <a14:useLocalDpi xmlns:a14="http://schemas.microsoft.com/office/drawing/2010/main" val="0"/>
              </a:ext>
            </a:extLst>
          </a:blip>
          <a:stretch>
            <a:fillRect/>
          </a:stretch>
        </p:blipFill>
        <p:spPr>
          <a:xfrm>
            <a:off x="725307" y="5225434"/>
            <a:ext cx="1837948" cy="451105"/>
          </a:xfrm>
          <a:prstGeom prst="rect">
            <a:avLst/>
          </a:prstGeom>
        </p:spPr>
      </p:pic>
      <p:pic>
        <p:nvPicPr>
          <p:cNvPr id="13" name="Picture 12">
            <a:extLst>
              <a:ext uri="{FF2B5EF4-FFF2-40B4-BE49-F238E27FC236}">
                <a16:creationId xmlns:a16="http://schemas.microsoft.com/office/drawing/2014/main" id="{70970EA9-A157-8A61-1F2B-D29886F34EB5}"/>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766500" y="5085184"/>
            <a:ext cx="1837948" cy="451105"/>
          </a:xfrm>
          <a:prstGeom prst="rect">
            <a:avLst/>
          </a:prstGeom>
        </p:spPr>
      </p:pic>
    </p:spTree>
  </p:cSld>
  <p:clrMapOvr>
    <a:masterClrMapping/>
  </p:clrMapOvr>
  <p:transition advTm="4000">
    <p:cut/>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7544" y="260648"/>
            <a:ext cx="5400600" cy="584775"/>
          </a:xfrm>
          <a:prstGeom prst="rect">
            <a:avLst/>
          </a:prstGeom>
          <a:noFill/>
        </p:spPr>
        <p:txBody>
          <a:bodyPr wrap="square" rtlCol="0">
            <a:spAutoFit/>
          </a:bodyPr>
          <a:lstStyle/>
          <a:p>
            <a:r>
              <a:rPr lang="en-US" sz="3200" dirty="0">
                <a:latin typeface="Times New Roman" pitchFamily="18" charset="0"/>
                <a:cs typeface="Times New Roman" pitchFamily="18" charset="0"/>
              </a:rPr>
              <a:t>Technical Details</a:t>
            </a:r>
          </a:p>
        </p:txBody>
      </p:sp>
      <p:pic>
        <p:nvPicPr>
          <p:cNvPr id="7" name="Picture 6">
            <a:extLst>
              <a:ext uri="{FF2B5EF4-FFF2-40B4-BE49-F238E27FC236}">
                <a16:creationId xmlns:a16="http://schemas.microsoft.com/office/drawing/2014/main" id="{F5D34A87-6394-E7AC-569B-7DE6EBDA221F}"/>
              </a:ext>
            </a:extLst>
          </p:cNvPr>
          <p:cNvPicPr>
            <a:picLocks noChangeAspect="1"/>
          </p:cNvPicPr>
          <p:nvPr/>
        </p:nvPicPr>
        <p:blipFill>
          <a:blip r:embed="rId2">
            <a:extLst>
              <a:ext uri="{BEBA8EAE-BF5A-486C-A8C5-ECC9F3942E4B}">
                <a14:imgProps xmlns:a14="http://schemas.microsoft.com/office/drawing/2010/main">
                  <a14:imgLayer r:embed="rId3">
                    <a14:imgEffect>
                      <a14:artisticLineDrawing/>
                    </a14:imgEffect>
                    <a14:imgEffect>
                      <a14:colorTemperature colorTemp="59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0" y="845422"/>
            <a:ext cx="9144000" cy="5895945"/>
          </a:xfrm>
          <a:prstGeom prst="rect">
            <a:avLst/>
          </a:prstGeom>
        </p:spPr>
      </p:pic>
      <p:sp>
        <p:nvSpPr>
          <p:cNvPr id="3" name="Rectangle 2"/>
          <p:cNvSpPr/>
          <p:nvPr/>
        </p:nvSpPr>
        <p:spPr>
          <a:xfrm>
            <a:off x="395536" y="1196752"/>
            <a:ext cx="8136904" cy="5199500"/>
          </a:xfrm>
          <a:prstGeom prst="rect">
            <a:avLst/>
          </a:prstGeom>
        </p:spPr>
        <p:txBody>
          <a:bodyPr wrap="square">
            <a:spAutoFit/>
          </a:bodyPr>
          <a:lstStyle/>
          <a:p>
            <a:pPr>
              <a:lnSpc>
                <a:spcPct val="107000"/>
              </a:lnSpc>
              <a:spcAft>
                <a:spcPts val="800"/>
              </a:spcAft>
            </a:pPr>
            <a:r>
              <a:rPr lang="en-IN" sz="2000" kern="100" dirty="0">
                <a:effectLst/>
                <a:latin typeface="Times New Roman" panose="02020603050405020304" pitchFamily="18" charset="0"/>
                <a:ea typeface="Calibri" panose="020F0502020204030204" pitchFamily="34" charset="0"/>
                <a:cs typeface="Times New Roman" panose="02020603050405020304" pitchFamily="18" charset="0"/>
              </a:rPr>
              <a:t>Technologies use in formation of this project are: </a:t>
            </a:r>
            <a:endParaRPr lang="en-IN" sz="20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mj-lt"/>
              <a:buAutoNum type="arabicPeriod"/>
            </a:pPr>
            <a:r>
              <a:rPr lang="en-IN" sz="2000" b="1" kern="100" dirty="0">
                <a:effectLst/>
                <a:latin typeface="Times New Roman" panose="02020603050405020304" pitchFamily="18" charset="0"/>
                <a:ea typeface="Calibri" panose="020F0502020204030204" pitchFamily="34" charset="0"/>
                <a:cs typeface="Times New Roman" panose="02020603050405020304" pitchFamily="18" charset="0"/>
              </a:rPr>
              <a:t>HTML</a:t>
            </a:r>
            <a:r>
              <a:rPr lang="en-IN" sz="2000" kern="100" dirty="0">
                <a:effectLst/>
                <a:latin typeface="Times New Roman" panose="02020603050405020304" pitchFamily="18" charset="0"/>
                <a:ea typeface="Calibri" panose="020F0502020204030204" pitchFamily="34" charset="0"/>
                <a:cs typeface="Times New Roman" panose="02020603050405020304" pitchFamily="18" charset="0"/>
              </a:rPr>
              <a:t>- Hypertext Markup Language </a:t>
            </a:r>
            <a:endParaRPr lang="en-IN" sz="20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mj-lt"/>
              <a:buAutoNum type="arabicPeriod"/>
            </a:pPr>
            <a:r>
              <a:rPr lang="en-IN" sz="2000" b="1" kern="100" dirty="0">
                <a:effectLst/>
                <a:latin typeface="Times New Roman" panose="02020603050405020304" pitchFamily="18" charset="0"/>
                <a:ea typeface="Calibri" panose="020F0502020204030204" pitchFamily="34" charset="0"/>
                <a:cs typeface="Times New Roman" panose="02020603050405020304" pitchFamily="18" charset="0"/>
              </a:rPr>
              <a:t>CSS</a:t>
            </a:r>
            <a:r>
              <a:rPr lang="en-IN" sz="2000" kern="100" dirty="0">
                <a:effectLst/>
                <a:latin typeface="Times New Roman" panose="02020603050405020304" pitchFamily="18" charset="0"/>
                <a:ea typeface="Calibri" panose="020F0502020204030204" pitchFamily="34" charset="0"/>
                <a:cs typeface="Times New Roman" panose="02020603050405020304" pitchFamily="18" charset="0"/>
              </a:rPr>
              <a:t>- Cascading Style Sheet </a:t>
            </a:r>
            <a:endParaRPr lang="en-IN" sz="20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mj-lt"/>
              <a:buAutoNum type="arabicPeriod"/>
            </a:pPr>
            <a:r>
              <a:rPr lang="en-IN" sz="2000" b="1" kern="100" dirty="0">
                <a:effectLst/>
                <a:latin typeface="Times New Roman" panose="02020603050405020304" pitchFamily="18" charset="0"/>
                <a:ea typeface="Calibri" panose="020F0502020204030204" pitchFamily="34" charset="0"/>
                <a:cs typeface="Times New Roman" panose="02020603050405020304" pitchFamily="18" charset="0"/>
              </a:rPr>
              <a:t>Photoshop </a:t>
            </a:r>
          </a:p>
          <a:p>
            <a:pPr marL="342900" lvl="0" indent="-342900">
              <a:lnSpc>
                <a:spcPct val="107000"/>
              </a:lnSpc>
              <a:buFont typeface="+mj-lt"/>
              <a:buAutoNum type="arabicPeriod"/>
            </a:pPr>
            <a:r>
              <a:rPr lang="en-IN" sz="2000" b="1" kern="100" dirty="0">
                <a:latin typeface="Times New Roman" panose="02020603050405020304" pitchFamily="18" charset="0"/>
                <a:ea typeface="Calibri" panose="020F0502020204030204" pitchFamily="34" charset="0"/>
                <a:cs typeface="Times New Roman" panose="02020603050405020304" pitchFamily="18" charset="0"/>
              </a:rPr>
              <a:t>JAVASCRIPT</a:t>
            </a:r>
            <a:endParaRPr lang="en-IN" sz="2000" kern="100" dirty="0">
              <a:effectLst/>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spcAft>
                <a:spcPts val="800"/>
              </a:spcAft>
            </a:pPr>
            <a:r>
              <a:rPr lang="en-IN" sz="2000" b="1" kern="1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IN" sz="20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2000" b="1" kern="1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IN" sz="20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2000" b="1" u="sng" kern="100" dirty="0">
                <a:effectLst/>
                <a:latin typeface="Times New Roman" panose="02020603050405020304" pitchFamily="18" charset="0"/>
                <a:ea typeface="Calibri" panose="020F0502020204030204" pitchFamily="34" charset="0"/>
                <a:cs typeface="Times New Roman" panose="02020603050405020304" pitchFamily="18" charset="0"/>
              </a:rPr>
              <a:t>Explanation of the Technologies used:</a:t>
            </a:r>
            <a:endParaRPr lang="en-IN" sz="20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2000" b="1" u="none" strike="noStrike" kern="1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IN" sz="2000" kern="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Wingdings" panose="05000000000000000000" pitchFamily="2" charset="2"/>
              <a:buChar char=""/>
            </a:pPr>
            <a:r>
              <a:rPr lang="en-IN" sz="2000" b="1" kern="100" dirty="0">
                <a:effectLst/>
                <a:latin typeface="Times New Roman" panose="02020603050405020304" pitchFamily="18" charset="0"/>
                <a:ea typeface="Calibri" panose="020F0502020204030204" pitchFamily="34" charset="0"/>
                <a:cs typeface="Times New Roman" panose="02020603050405020304" pitchFamily="18" charset="0"/>
              </a:rPr>
              <a:t>HTML: </a:t>
            </a:r>
            <a:r>
              <a:rPr lang="en-IN" sz="2000" kern="100" dirty="0">
                <a:effectLst/>
                <a:latin typeface="Times New Roman" panose="02020603050405020304" pitchFamily="18" charset="0"/>
                <a:ea typeface="Calibri" panose="020F0502020204030204" pitchFamily="34" charset="0"/>
                <a:cs typeface="Times New Roman" panose="02020603050405020304" pitchFamily="18" charset="0"/>
              </a:rPr>
              <a:t>   It is the standard markup language for documents to be displayed in a web browser. It defines the meaning and </a:t>
            </a:r>
            <a:r>
              <a:rPr lang="en-IN" sz="2000" kern="100" dirty="0">
                <a:latin typeface="Times New Roman" panose="02020603050405020304" pitchFamily="18" charset="0"/>
                <a:ea typeface="Calibri" panose="020F0502020204030204" pitchFamily="34" charset="0"/>
                <a:cs typeface="Times New Roman" panose="02020603050405020304" pitchFamily="18" charset="0"/>
              </a:rPr>
              <a:t>            </a:t>
            </a:r>
            <a:r>
              <a:rPr lang="en-IN" sz="2000" kern="100" dirty="0">
                <a:effectLst/>
                <a:latin typeface="Times New Roman" panose="02020603050405020304" pitchFamily="18" charset="0"/>
                <a:ea typeface="Calibri" panose="020F0502020204030204" pitchFamily="34" charset="0"/>
                <a:cs typeface="Times New Roman" panose="02020603050405020304" pitchFamily="18" charset="0"/>
              </a:rPr>
              <a:t>structure of web content. It allows the creation and                    structure of sections, paragraphs, and links using HTML           elements</a:t>
            </a:r>
            <a:r>
              <a:rPr lang="en-IN" sz="2000" kern="100" dirty="0">
                <a:latin typeface="Times New Roman" panose="02020603050405020304" pitchFamily="18" charset="0"/>
                <a:ea typeface="Calibri" panose="020F0502020204030204" pitchFamily="34" charset="0"/>
                <a:cs typeface="Times New Roman" panose="02020603050405020304" pitchFamily="18" charset="0"/>
              </a:rPr>
              <a:t> </a:t>
            </a:r>
            <a:r>
              <a:rPr lang="en-IN" sz="2000" kern="100" dirty="0">
                <a:effectLst/>
                <a:latin typeface="Times New Roman" panose="02020603050405020304" pitchFamily="18" charset="0"/>
                <a:ea typeface="Calibri" panose="020F0502020204030204" pitchFamily="34" charset="0"/>
                <a:cs typeface="Times New Roman" panose="02020603050405020304" pitchFamily="18" charset="0"/>
              </a:rPr>
              <a:t>such as tags and attributes.</a:t>
            </a:r>
            <a:endParaRPr lang="en-IN" sz="2000"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id="{95226BDC-E16A-8262-A64A-602D76925A62}"/>
              </a:ext>
            </a:extLst>
          </p:cNvPr>
          <p:cNvPicPr>
            <a:picLocks noChangeAspect="1"/>
          </p:cNvPicPr>
          <p:nvPr/>
        </p:nvPicPr>
        <p:blipFill>
          <a:blip r:embed="rId4">
            <a:extLst>
              <a:ext uri="{BEBA8EAE-BF5A-486C-A8C5-ECC9F3942E4B}">
                <a14:imgProps xmlns:a14="http://schemas.microsoft.com/office/drawing/2010/main">
                  <a14:imgLayer r:embed="rId5">
                    <a14:imgEffect>
                      <a14:colorTemperature colorTemp="4700"/>
                    </a14:imgEffect>
                  </a14:imgLayer>
                </a14:imgProps>
              </a:ext>
              <a:ext uri="{28A0092B-C50C-407E-A947-70E740481C1C}">
                <a14:useLocalDpi xmlns:a14="http://schemas.microsoft.com/office/drawing/2010/main" val="0"/>
              </a:ext>
            </a:extLst>
          </a:blip>
          <a:stretch>
            <a:fillRect/>
          </a:stretch>
        </p:blipFill>
        <p:spPr>
          <a:xfrm>
            <a:off x="7308304" y="4797152"/>
            <a:ext cx="1067440" cy="1842243"/>
          </a:xfrm>
          <a:prstGeom prst="rect">
            <a:avLst/>
          </a:prstGeom>
        </p:spPr>
      </p:pic>
    </p:spTree>
  </p:cSld>
  <p:clrMapOvr>
    <a:masterClrMapping/>
  </p:clrMapOvr>
  <p:transition advTm="4000">
    <p:cut/>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7226921-BDDC-F88C-55BD-F044076DA8D5}"/>
              </a:ext>
            </a:extLst>
          </p:cNvPr>
          <p:cNvPicPr>
            <a:picLocks noChangeAspect="1"/>
          </p:cNvPicPr>
          <p:nvPr/>
        </p:nvPicPr>
        <p:blipFill>
          <a:blip r:embed="rId2">
            <a:extLst>
              <a:ext uri="{BEBA8EAE-BF5A-486C-A8C5-ECC9F3942E4B}">
                <a14:imgProps xmlns:a14="http://schemas.microsoft.com/office/drawing/2010/main">
                  <a14:imgLayer r:embed="rId3">
                    <a14:imgEffect>
                      <a14:artisticLineDrawing/>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0" y="836712"/>
            <a:ext cx="9144000" cy="5904655"/>
          </a:xfrm>
          <a:prstGeom prst="rect">
            <a:avLst/>
          </a:prstGeom>
        </p:spPr>
      </p:pic>
      <p:sp>
        <p:nvSpPr>
          <p:cNvPr id="2" name="TextBox 1">
            <a:extLst>
              <a:ext uri="{FF2B5EF4-FFF2-40B4-BE49-F238E27FC236}">
                <a16:creationId xmlns:a16="http://schemas.microsoft.com/office/drawing/2014/main" id="{78C448BC-DFA1-AAEC-26E2-469389B48CA0}"/>
              </a:ext>
            </a:extLst>
          </p:cNvPr>
          <p:cNvSpPr txBox="1"/>
          <p:nvPr/>
        </p:nvSpPr>
        <p:spPr>
          <a:xfrm>
            <a:off x="323528" y="1052736"/>
            <a:ext cx="8496944" cy="5728748"/>
          </a:xfrm>
          <a:prstGeom prst="rect">
            <a:avLst/>
          </a:prstGeom>
          <a:noFill/>
        </p:spPr>
        <p:txBody>
          <a:bodyPr wrap="square" rtlCol="0">
            <a:spAutoFit/>
          </a:bodyPr>
          <a:lstStyle/>
          <a:p>
            <a:pPr marL="742950" lvl="1" indent="-285750">
              <a:lnSpc>
                <a:spcPct val="107000"/>
              </a:lnSpc>
              <a:spcAft>
                <a:spcPts val="800"/>
              </a:spcAft>
              <a:buFont typeface="Wingdings" panose="05000000000000000000" pitchFamily="2" charset="2"/>
              <a:buChar char=""/>
            </a:pPr>
            <a:r>
              <a:rPr lang="en-IN" sz="2000" b="1" kern="100" dirty="0">
                <a:effectLst/>
                <a:latin typeface="Times New Roman" panose="02020603050405020304" pitchFamily="18" charset="0"/>
                <a:ea typeface="Calibri" panose="020F0502020204030204" pitchFamily="34" charset="0"/>
                <a:cs typeface="Times New Roman" panose="02020603050405020304" pitchFamily="18" charset="0"/>
              </a:rPr>
              <a:t>CSS:    </a:t>
            </a:r>
            <a:r>
              <a:rPr lang="en-IN" sz="2000" kern="100" dirty="0">
                <a:effectLst/>
                <a:latin typeface="Times New Roman" panose="02020603050405020304" pitchFamily="18" charset="0"/>
                <a:ea typeface="Calibri" panose="020F0502020204030204" pitchFamily="34" charset="0"/>
                <a:cs typeface="Times New Roman" panose="02020603050405020304" pitchFamily="18" charset="0"/>
              </a:rPr>
              <a:t>It is a style sheet language which is used to describe the look and formatting of a document written in markup language. It provides an additional feature to HTML. It is generally used with                           HTML to change the style of web pages and user                             interfaces.</a:t>
            </a:r>
          </a:p>
          <a:p>
            <a:pPr>
              <a:lnSpc>
                <a:spcPct val="107000"/>
              </a:lnSpc>
              <a:spcAft>
                <a:spcPts val="800"/>
              </a:spcAft>
            </a:pPr>
            <a:endParaRPr lang="en-IN" sz="20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IN" sz="2000" kern="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spcAft>
                <a:spcPts val="800"/>
              </a:spcAft>
              <a:buFont typeface="Wingdings" panose="05000000000000000000" pitchFamily="2" charset="2"/>
              <a:buChar char=""/>
            </a:pPr>
            <a:r>
              <a:rPr lang="en-IN" sz="2000" b="1" kern="100" dirty="0">
                <a:effectLst/>
                <a:latin typeface="Times New Roman" panose="02020603050405020304" pitchFamily="18" charset="0"/>
                <a:ea typeface="Calibri" panose="020F0502020204030204" pitchFamily="34" charset="0"/>
                <a:cs typeface="Times New Roman" panose="02020603050405020304" pitchFamily="18" charset="0"/>
              </a:rPr>
              <a:t>PHOTOSHOP:   </a:t>
            </a:r>
            <a:r>
              <a:rPr lang="en-IN" sz="2000" kern="100" dirty="0">
                <a:effectLst/>
                <a:latin typeface="Times New Roman" panose="02020603050405020304" pitchFamily="18" charset="0"/>
                <a:ea typeface="Calibri" panose="020F0502020204030204" pitchFamily="34" charset="0"/>
                <a:cs typeface="Times New Roman" panose="02020603050405020304" pitchFamily="18" charset="0"/>
              </a:rPr>
              <a:t>photoshop is a photo-editing software. It is a popular image changing software package. It is a tool for designers, web developers, graphic artists, photographers, and                                    creative professionals. </a:t>
            </a:r>
          </a:p>
          <a:p>
            <a:pPr marL="742950" lvl="1" indent="-285750">
              <a:lnSpc>
                <a:spcPct val="107000"/>
              </a:lnSpc>
              <a:spcAft>
                <a:spcPts val="800"/>
              </a:spcAft>
              <a:buFont typeface="Wingdings" panose="05000000000000000000" pitchFamily="2" charset="2"/>
              <a:buChar char=""/>
            </a:pPr>
            <a:endParaRPr lang="en-IN" sz="2000" kern="100" dirty="0">
              <a:latin typeface="Times New Roman" panose="02020603050405020304" pitchFamily="18" charset="0"/>
              <a:ea typeface="Calibri" panose="020F0502020204030204" pitchFamily="34" charset="0"/>
              <a:cs typeface="Times New Roman" panose="02020603050405020304" pitchFamily="18" charset="0"/>
            </a:endParaRPr>
          </a:p>
          <a:p>
            <a:pPr marL="742950" lvl="1" indent="-285750">
              <a:lnSpc>
                <a:spcPct val="107000"/>
              </a:lnSpc>
              <a:spcAft>
                <a:spcPts val="800"/>
              </a:spcAft>
              <a:buFont typeface="Wingdings" panose="05000000000000000000" pitchFamily="2" charset="2"/>
              <a:buChar char=""/>
            </a:pPr>
            <a:endParaRPr lang="en-IN" sz="20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lvl="1">
              <a:lnSpc>
                <a:spcPct val="107000"/>
              </a:lnSpc>
              <a:spcAft>
                <a:spcPts val="800"/>
              </a:spcAft>
            </a:pPr>
            <a:endParaRPr lang="en-IN" sz="20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sz="2000" dirty="0"/>
          </a:p>
        </p:txBody>
      </p:sp>
      <p:pic>
        <p:nvPicPr>
          <p:cNvPr id="4" name="Picture 3">
            <a:extLst>
              <a:ext uri="{FF2B5EF4-FFF2-40B4-BE49-F238E27FC236}">
                <a16:creationId xmlns:a16="http://schemas.microsoft.com/office/drawing/2014/main" id="{530BA972-EC91-6AFC-88B9-7248F623C47E}"/>
              </a:ext>
            </a:extLst>
          </p:cNvPr>
          <p:cNvPicPr>
            <a:picLocks noChangeAspect="1"/>
          </p:cNvPicPr>
          <p:nvPr/>
        </p:nvPicPr>
        <p:blipFill>
          <a:blip r:embed="rId4">
            <a:extLst>
              <a:ext uri="{BEBA8EAE-BF5A-486C-A8C5-ECC9F3942E4B}">
                <a14:imgProps xmlns:a14="http://schemas.microsoft.com/office/drawing/2010/main">
                  <a14:imgLayer r:embed="rId5">
                    <a14:imgEffect>
                      <a14:colorTemperature colorTemp="4700"/>
                    </a14:imgEffect>
                  </a14:imgLayer>
                </a14:imgProps>
              </a:ext>
              <a:ext uri="{28A0092B-C50C-407E-A947-70E740481C1C}">
                <a14:useLocalDpi xmlns:a14="http://schemas.microsoft.com/office/drawing/2010/main" val="0"/>
              </a:ext>
            </a:extLst>
          </a:blip>
          <a:stretch>
            <a:fillRect/>
          </a:stretch>
        </p:blipFill>
        <p:spPr>
          <a:xfrm>
            <a:off x="6804248" y="1700808"/>
            <a:ext cx="1440160" cy="1944215"/>
          </a:xfrm>
          <a:prstGeom prst="rect">
            <a:avLst/>
          </a:prstGeom>
        </p:spPr>
      </p:pic>
      <p:pic>
        <p:nvPicPr>
          <p:cNvPr id="6" name="Picture 5">
            <a:extLst>
              <a:ext uri="{FF2B5EF4-FFF2-40B4-BE49-F238E27FC236}">
                <a16:creationId xmlns:a16="http://schemas.microsoft.com/office/drawing/2014/main" id="{485B1B48-8AEA-D041-D2FD-B5AA03D20892}"/>
              </a:ext>
            </a:extLst>
          </p:cNvPr>
          <p:cNvPicPr>
            <a:picLocks noChangeAspect="1"/>
          </p:cNvPicPr>
          <p:nvPr/>
        </p:nvPicPr>
        <p:blipFill>
          <a:blip r:embed="rId6">
            <a:extLst>
              <a:ext uri="{BEBA8EAE-BF5A-486C-A8C5-ECC9F3942E4B}">
                <a14:imgProps xmlns:a14="http://schemas.microsoft.com/office/drawing/2010/main">
                  <a14:imgLayer r:embed="rId7">
                    <a14:imgEffect>
                      <a14:colorTemperature colorTemp="4700"/>
                    </a14:imgEffect>
                  </a14:imgLayer>
                </a14:imgProps>
              </a:ext>
              <a:ext uri="{28A0092B-C50C-407E-A947-70E740481C1C}">
                <a14:useLocalDpi xmlns:a14="http://schemas.microsoft.com/office/drawing/2010/main" val="0"/>
              </a:ext>
            </a:extLst>
          </a:blip>
          <a:stretch>
            <a:fillRect/>
          </a:stretch>
        </p:blipFill>
        <p:spPr>
          <a:xfrm>
            <a:off x="6156176" y="4545287"/>
            <a:ext cx="2175932" cy="2086100"/>
          </a:xfrm>
          <a:prstGeom prst="rect">
            <a:avLst/>
          </a:prstGeom>
        </p:spPr>
      </p:pic>
    </p:spTree>
    <p:extLst>
      <p:ext uri="{BB962C8B-B14F-4D97-AF65-F5344CB8AC3E}">
        <p14:creationId xmlns:p14="http://schemas.microsoft.com/office/powerpoint/2010/main" val="1434224496"/>
      </p:ext>
    </p:extLst>
  </p:cSld>
  <p:clrMapOvr>
    <a:masterClrMapping/>
  </p:clrMapOvr>
  <p:transition advTm="4000">
    <p:cut/>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63860E6-6876-9003-1F5D-F94F6F426E32}"/>
              </a:ext>
            </a:extLst>
          </p:cNvPr>
          <p:cNvPicPr>
            <a:picLocks noChangeAspect="1"/>
          </p:cNvPicPr>
          <p:nvPr/>
        </p:nvPicPr>
        <p:blipFill>
          <a:blip r:embed="rId2">
            <a:extLst>
              <a:ext uri="{BEBA8EAE-BF5A-486C-A8C5-ECC9F3942E4B}">
                <a14:imgProps xmlns:a14="http://schemas.microsoft.com/office/drawing/2010/main">
                  <a14:imgLayer r:embed="rId3">
                    <a14:imgEffect>
                      <a14:artisticLineDrawing/>
                    </a14:imgEffect>
                    <a14:imgEffect>
                      <a14:colorTemperature colorTemp="53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0" y="836712"/>
            <a:ext cx="9144000" cy="5904655"/>
          </a:xfrm>
          <a:prstGeom prst="rect">
            <a:avLst/>
          </a:prstGeom>
        </p:spPr>
      </p:pic>
      <p:sp>
        <p:nvSpPr>
          <p:cNvPr id="5" name="TextBox 4">
            <a:extLst>
              <a:ext uri="{FF2B5EF4-FFF2-40B4-BE49-F238E27FC236}">
                <a16:creationId xmlns:a16="http://schemas.microsoft.com/office/drawing/2014/main" id="{C7A8C67E-2D93-CEE0-4D81-7D320A87D9E6}"/>
              </a:ext>
            </a:extLst>
          </p:cNvPr>
          <p:cNvSpPr txBox="1"/>
          <p:nvPr/>
        </p:nvSpPr>
        <p:spPr>
          <a:xfrm>
            <a:off x="683568" y="1628800"/>
            <a:ext cx="7992888" cy="1508105"/>
          </a:xfrm>
          <a:prstGeom prst="rect">
            <a:avLst/>
          </a:prstGeom>
          <a:noFill/>
        </p:spPr>
        <p:txBody>
          <a:bodyPr wrap="square" rtlCol="0">
            <a:spAutoFit/>
          </a:bodyPr>
          <a:lstStyle/>
          <a:p>
            <a:pPr marL="742950" lvl="1" indent="-285750">
              <a:buFont typeface="Wingdings" panose="05000000000000000000" pitchFamily="2" charset="2"/>
              <a:buChar char="Ø"/>
            </a:pPr>
            <a:r>
              <a:rPr lang="en-IN" sz="2000" b="1" dirty="0">
                <a:latin typeface="Times New Roman" panose="02020603050405020304" pitchFamily="18" charset="0"/>
                <a:cs typeface="Times New Roman" panose="02020603050405020304" pitchFamily="18" charset="0"/>
              </a:rPr>
              <a:t>JAVASCRIPT:  </a:t>
            </a:r>
            <a:r>
              <a:rPr lang="en-IN" dirty="0">
                <a:latin typeface="Times New Roman" panose="02020603050405020304" pitchFamily="18" charset="0"/>
                <a:cs typeface="Times New Roman" panose="02020603050405020304" pitchFamily="18" charset="0"/>
              </a:rPr>
              <a:t>JavaScript is the dominant client-side scripting language of the web. Scripts are embedded in or included from HTML documents and interact with thee DOM(Document Object Mode). It allows developers to create dynamically updating content, use animations, pop-up                       menus, clickable buttons, control multimedia, etc. </a:t>
            </a:r>
            <a:endParaRPr lang="en-IN" sz="2000" b="1" dirty="0">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4EBB9BDA-F83C-BF4C-AE22-B72C63EA5A5F}"/>
              </a:ext>
            </a:extLst>
          </p:cNvPr>
          <p:cNvPicPr>
            <a:picLocks noChangeAspect="1"/>
          </p:cNvPicPr>
          <p:nvPr/>
        </p:nvPicPr>
        <p:blipFill>
          <a:blip r:embed="rId4">
            <a:extLst>
              <a:ext uri="{BEBA8EAE-BF5A-486C-A8C5-ECC9F3942E4B}">
                <a14:imgProps xmlns:a14="http://schemas.microsoft.com/office/drawing/2010/main">
                  <a14:imgLayer r:embed="rId5">
                    <a14:imgEffect>
                      <a14:colorTemperature colorTemp="4700"/>
                    </a14:imgEffect>
                  </a14:imgLayer>
                </a14:imgProps>
              </a:ext>
              <a:ext uri="{28A0092B-C50C-407E-A947-70E740481C1C}">
                <a14:useLocalDpi xmlns:a14="http://schemas.microsoft.com/office/drawing/2010/main" val="0"/>
              </a:ext>
            </a:extLst>
          </a:blip>
          <a:stretch>
            <a:fillRect/>
          </a:stretch>
        </p:blipFill>
        <p:spPr>
          <a:xfrm>
            <a:off x="7190471" y="2564904"/>
            <a:ext cx="1146505" cy="2097780"/>
          </a:xfrm>
          <a:prstGeom prst="rect">
            <a:avLst/>
          </a:prstGeom>
        </p:spPr>
      </p:pic>
    </p:spTree>
    <p:extLst>
      <p:ext uri="{BB962C8B-B14F-4D97-AF65-F5344CB8AC3E}">
        <p14:creationId xmlns:p14="http://schemas.microsoft.com/office/powerpoint/2010/main" val="3453775942"/>
      </p:ext>
    </p:extLst>
  </p:cSld>
  <p:clrMapOvr>
    <a:masterClrMapping/>
  </p:clrMapOvr>
  <p:transition advTm="4000">
    <p:cut/>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7544" y="260648"/>
            <a:ext cx="5400600" cy="584775"/>
          </a:xfrm>
          <a:prstGeom prst="rect">
            <a:avLst/>
          </a:prstGeom>
          <a:noFill/>
        </p:spPr>
        <p:txBody>
          <a:bodyPr wrap="square" rtlCol="0">
            <a:spAutoFit/>
          </a:bodyPr>
          <a:lstStyle/>
          <a:p>
            <a:r>
              <a:rPr lang="en-US" sz="3200" dirty="0">
                <a:latin typeface="Times New Roman" pitchFamily="18" charset="0"/>
                <a:cs typeface="Times New Roman" pitchFamily="18" charset="0"/>
              </a:rPr>
              <a:t>Key Features</a:t>
            </a:r>
          </a:p>
        </p:txBody>
      </p:sp>
      <p:pic>
        <p:nvPicPr>
          <p:cNvPr id="5" name="Picture 4">
            <a:extLst>
              <a:ext uri="{FF2B5EF4-FFF2-40B4-BE49-F238E27FC236}">
                <a16:creationId xmlns:a16="http://schemas.microsoft.com/office/drawing/2014/main" id="{4D8D83CC-9C17-B848-4900-EA4D4A8C3D70}"/>
              </a:ext>
            </a:extLst>
          </p:cNvPr>
          <p:cNvPicPr>
            <a:picLocks noChangeAspect="1"/>
          </p:cNvPicPr>
          <p:nvPr/>
        </p:nvPicPr>
        <p:blipFill>
          <a:blip r:embed="rId2">
            <a:extLst>
              <a:ext uri="{BEBA8EAE-BF5A-486C-A8C5-ECC9F3942E4B}">
                <a14:imgProps xmlns:a14="http://schemas.microsoft.com/office/drawing/2010/main">
                  <a14:imgLayer r:embed="rId3">
                    <a14:imgEffect>
                      <a14:artisticLineDrawing/>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0" y="861419"/>
            <a:ext cx="9144000" cy="5823937"/>
          </a:xfrm>
          <a:prstGeom prst="rect">
            <a:avLst/>
          </a:prstGeom>
        </p:spPr>
      </p:pic>
      <p:sp>
        <p:nvSpPr>
          <p:cNvPr id="3" name="Rectangle 2"/>
          <p:cNvSpPr/>
          <p:nvPr/>
        </p:nvSpPr>
        <p:spPr>
          <a:xfrm>
            <a:off x="395536" y="1196752"/>
            <a:ext cx="8136904" cy="4830938"/>
          </a:xfrm>
          <a:prstGeom prst="rect">
            <a:avLst/>
          </a:prstGeom>
        </p:spPr>
        <p:txBody>
          <a:bodyPr wrap="square">
            <a:spAutoFit/>
          </a:bodyPr>
          <a:lstStyle/>
          <a:p>
            <a:pPr>
              <a:lnSpc>
                <a:spcPct val="107000"/>
              </a:lnSpc>
              <a:spcAft>
                <a:spcPts val="800"/>
              </a:spcAft>
            </a:pPr>
            <a:r>
              <a:rPr lang="en-IN" kern="100" dirty="0">
                <a:effectLst/>
                <a:latin typeface="Times New Roman" panose="02020603050405020304" pitchFamily="18" charset="0"/>
                <a:ea typeface="Calibri" panose="020F0502020204030204" pitchFamily="34" charset="0"/>
                <a:cs typeface="Times New Roman" panose="02020603050405020304" pitchFamily="18" charset="0"/>
              </a:rPr>
              <a:t>Key features of a social dashboard include a single-view display of metrics, easy sharing with team members, and customizable visualizations based on the target audience’s needs. </a:t>
            </a:r>
            <a:endParaRPr lang="en-IN"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kern="100" dirty="0">
                <a:effectLst/>
                <a:latin typeface="Times New Roman" panose="02020603050405020304" pitchFamily="18" charset="0"/>
                <a:ea typeface="Calibri" panose="020F0502020204030204" pitchFamily="34" charset="0"/>
                <a:cs typeface="Times New Roman" panose="02020603050405020304" pitchFamily="18" charset="0"/>
              </a:rPr>
              <a:t>Top metrics include the track of followers, reach, likes, comments, shares, post clicks, average video watch time, and mentions.</a:t>
            </a:r>
            <a:endParaRPr lang="en-IN"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kern="100" dirty="0">
                <a:effectLst/>
                <a:latin typeface="Times New Roman" panose="02020603050405020304" pitchFamily="18" charset="0"/>
                <a:ea typeface="Calibri" panose="020F0502020204030204" pitchFamily="34" charset="0"/>
                <a:cs typeface="Times New Roman" panose="02020603050405020304" pitchFamily="18" charset="0"/>
              </a:rPr>
              <a:t>Features of social media dashboard:</a:t>
            </a:r>
            <a:endParaRPr lang="en-IN"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mj-lt"/>
              <a:buAutoNum type="arabicPeriod"/>
            </a:pPr>
            <a:r>
              <a:rPr lang="en-IN" b="1" kern="100" dirty="0">
                <a:effectLst/>
                <a:latin typeface="Times New Roman" panose="02020603050405020304" pitchFamily="18" charset="0"/>
                <a:ea typeface="Calibri" panose="020F0502020204030204" pitchFamily="34" charset="0"/>
                <a:cs typeface="Times New Roman" panose="02020603050405020304" pitchFamily="18" charset="0"/>
              </a:rPr>
              <a:t>Real-time monitoring:</a:t>
            </a:r>
            <a:r>
              <a:rPr lang="en-IN" kern="100" dirty="0">
                <a:effectLst/>
                <a:latin typeface="Times New Roman" panose="02020603050405020304" pitchFamily="18" charset="0"/>
                <a:ea typeface="Calibri" panose="020F0502020204030204" pitchFamily="34" charset="0"/>
                <a:cs typeface="Times New Roman" panose="02020603050405020304" pitchFamily="18" charset="0"/>
              </a:rPr>
              <a:t> using a social media dashboard with real-time monitoring features, you can keep track of your accounts and respond to comments or messages as soon as they appear. </a:t>
            </a:r>
            <a:endParaRPr lang="en-IN"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mj-lt"/>
              <a:buAutoNum type="arabicPeriod"/>
            </a:pPr>
            <a:r>
              <a:rPr lang="en-IN" b="1" kern="100" dirty="0">
                <a:effectLst/>
                <a:latin typeface="Times New Roman" panose="02020603050405020304" pitchFamily="18" charset="0"/>
                <a:ea typeface="Calibri" panose="020F0502020204030204" pitchFamily="34" charset="0"/>
                <a:cs typeface="Times New Roman" panose="02020603050405020304" pitchFamily="18" charset="0"/>
              </a:rPr>
              <a:t>Analytical and reporting:</a:t>
            </a:r>
            <a:r>
              <a:rPr lang="en-IN" kern="100" dirty="0">
                <a:effectLst/>
                <a:latin typeface="Times New Roman" panose="02020603050405020304" pitchFamily="18" charset="0"/>
                <a:ea typeface="Calibri" panose="020F0502020204030204" pitchFamily="34" charset="0"/>
                <a:cs typeface="Times New Roman" panose="02020603050405020304" pitchFamily="18" charset="0"/>
              </a:rPr>
              <a:t> A social media dashboard with analytics and reporting capabilities can assist you in tracking the performance of your social media accounts.</a:t>
            </a:r>
            <a:endParaRPr lang="en-IN"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mj-lt"/>
              <a:buAutoNum type="arabicPeriod"/>
            </a:pPr>
            <a:r>
              <a:rPr lang="en-IN" b="1" kern="100" dirty="0">
                <a:effectLst/>
                <a:latin typeface="Times New Roman" panose="02020603050405020304" pitchFamily="18" charset="0"/>
                <a:ea typeface="Calibri" panose="020F0502020204030204" pitchFamily="34" charset="0"/>
                <a:cs typeface="Times New Roman" panose="02020603050405020304" pitchFamily="18" charset="0"/>
              </a:rPr>
              <a:t>Ease of use: </a:t>
            </a:r>
            <a:r>
              <a:rPr lang="en-IN" kern="100" dirty="0">
                <a:effectLst/>
                <a:latin typeface="Times New Roman" panose="02020603050405020304" pitchFamily="18" charset="0"/>
                <a:ea typeface="Calibri" panose="020F0502020204030204" pitchFamily="34" charset="0"/>
                <a:cs typeface="Times New Roman" panose="02020603050405020304" pitchFamily="18" charset="0"/>
              </a:rPr>
              <a:t>A well-organized social media dashboard will assist in navigating the platform more swiftly and efficiently, completing task. Dashboard with an intuitive layout will help you manage your social media account more effectively </a:t>
            </a:r>
            <a:endParaRPr lang="en-IN"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cSld>
  <p:clrMapOvr>
    <a:masterClrMapping/>
  </p:clrMapOvr>
  <p:transition advTm="4000">
    <p:cut/>
  </p:transition>
</p:sld>
</file>

<file path=ppt/theme/theme1.xml><?xml version="1.0" encoding="utf-8"?>
<a:theme xmlns:a="http://schemas.openxmlformats.org/drawingml/2006/main" name="Bubble Sort">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762</TotalTime>
  <Words>999</Words>
  <Application>Microsoft Office PowerPoint</Application>
  <PresentationFormat>On-screen Show (4:3)</PresentationFormat>
  <Paragraphs>100</Paragraphs>
  <Slides>36</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36</vt:i4>
      </vt:variant>
    </vt:vector>
  </HeadingPairs>
  <TitlesOfParts>
    <vt:vector size="43" baseType="lpstr">
      <vt:lpstr>Arial</vt:lpstr>
      <vt:lpstr>Arial Black</vt:lpstr>
      <vt:lpstr>Calibri</vt:lpstr>
      <vt:lpstr>Symbol</vt:lpstr>
      <vt:lpstr>Times New Roman</vt:lpstr>
      <vt:lpstr>Wingdings</vt:lpstr>
      <vt:lpstr>Bubble Sort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Cricket</dc:title>
  <dc:creator>abc</dc:creator>
  <cp:lastModifiedBy>Rohan Maddhesiya</cp:lastModifiedBy>
  <cp:revision>41</cp:revision>
  <dcterms:created xsi:type="dcterms:W3CDTF">2022-12-12T14:14:34Z</dcterms:created>
  <dcterms:modified xsi:type="dcterms:W3CDTF">2023-11-24T03:40:55Z</dcterms:modified>
</cp:coreProperties>
</file>